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8" r:id="rId5"/>
    <p:sldId id="260" r:id="rId6"/>
    <p:sldId id="261" r:id="rId7"/>
    <p:sldId id="262" r:id="rId8"/>
    <p:sldId id="263" r:id="rId9"/>
    <p:sldId id="273" r:id="rId10"/>
    <p:sldId id="272" r:id="rId11"/>
    <p:sldId id="264" r:id="rId12"/>
    <p:sldId id="265" r:id="rId13"/>
    <p:sldId id="266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91" r:id="rId22"/>
    <p:sldId id="282" r:id="rId23"/>
    <p:sldId id="283" r:id="rId24"/>
    <p:sldId id="284" r:id="rId25"/>
    <p:sldId id="285" r:id="rId26"/>
    <p:sldId id="286" r:id="rId27"/>
    <p:sldId id="288" r:id="rId28"/>
    <p:sldId id="293" r:id="rId29"/>
    <p:sldId id="289" r:id="rId30"/>
    <p:sldId id="287" r:id="rId31"/>
    <p:sldId id="290" r:id="rId32"/>
    <p:sldId id="292" r:id="rId33"/>
    <p:sldId id="29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7" autoAdjust="0"/>
    <p:restoredTop sz="94643" autoAdjust="0"/>
  </p:normalViewPr>
  <p:slideViewPr>
    <p:cSldViewPr>
      <p:cViewPr varScale="1">
        <p:scale>
          <a:sx n="120" d="100"/>
          <a:sy n="120" d="100"/>
        </p:scale>
        <p:origin x="16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0F1889-7218-4821-8808-F3D66DB481D4}" type="datetimeFigureOut">
              <a:rPr lang="en-US" smtClean="0"/>
              <a:t>3/21/23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34D64A-D2A5-42E7-8EF8-16B04A16942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4000" dirty="0"/>
            </a:br>
            <a:r>
              <a:rPr lang="en-US" sz="4000" b="1" dirty="0"/>
              <a:t> 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en-US" sz="72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7200" b="1" dirty="0"/>
              <a:t>ARBITRATION AGREEMENTS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DB6D-9BE4-EDBE-7E28-12B37BD8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ESSENTIAL VALIDITY REQUIREMENTS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7C16F-5585-0922-01D1-2F6A62E815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/>
              <a:t>Inoperative.</a:t>
            </a:r>
          </a:p>
          <a:p>
            <a:pPr marL="0" indent="0" algn="ctr">
              <a:buNone/>
            </a:pPr>
            <a:r>
              <a:rPr lang="en-US" sz="3200" dirty="0"/>
              <a:t>Termination, waiver, changed circumstances and repudiation.</a:t>
            </a:r>
          </a:p>
        </p:txBody>
      </p:sp>
    </p:spTree>
    <p:extLst>
      <p:ext uri="{BB962C8B-B14F-4D97-AF65-F5344CB8AC3E}">
        <p14:creationId xmlns:p14="http://schemas.microsoft.com/office/powerpoint/2010/main" val="353266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9640-AC2E-7BA8-B019-4AB1591B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ESSENTIAL VALIDITY REQUIREMENTS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DD28E-C807-7C80-8922-079261AAF7C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/>
              <a:t>Incapable of being performed.</a:t>
            </a:r>
          </a:p>
          <a:p>
            <a:pPr marL="0" indent="0" algn="ctr">
              <a:buNone/>
            </a:pPr>
            <a:r>
              <a:rPr lang="en-US" sz="2400" dirty="0"/>
              <a:t>Impossibility, Frustration, Pathological clauses</a:t>
            </a:r>
          </a:p>
        </p:txBody>
      </p:sp>
    </p:spTree>
    <p:extLst>
      <p:ext uri="{BB962C8B-B14F-4D97-AF65-F5344CB8AC3E}">
        <p14:creationId xmlns:p14="http://schemas.microsoft.com/office/powerpoint/2010/main" val="131859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801C-F326-7F92-62E6-9CA05ECD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100" b="1" dirty="0"/>
              <a:t>LEGAL EFFECT OF A VALID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18AA0-4851-9324-F2EC-151C3BCC672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5720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Irrevocable except by mutual agreement.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Not discharged by death of a person or the dissolution of a body corporate.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Specifically enforceable upon application by one party. See Section 6 of ADR Act and Article II N.Y.C.</a:t>
            </a:r>
          </a:p>
        </p:txBody>
      </p:sp>
    </p:spTree>
    <p:extLst>
      <p:ext uri="{BB962C8B-B14F-4D97-AF65-F5344CB8AC3E}">
        <p14:creationId xmlns:p14="http://schemas.microsoft.com/office/powerpoint/2010/main" val="2117450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3831E-0998-0218-6C56-16B0F5A41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/>
              <a:t>BASIC ELEMENTS OF THE ARBITRATION AGREEMENT</a:t>
            </a: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61483-EE3B-5774-4C43-C812A764C95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Basic elements:</a:t>
            </a:r>
            <a:r>
              <a:rPr lang="en-US" sz="5400" dirty="0"/>
              <a:t> Without these provisions, the agreement may be pathological or potentially pathological.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1576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982A-5CA2-E435-7819-B4E7ED8C5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6D453-249F-DDC9-EEB8-6AEA60A3E54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400" b="1" dirty="0"/>
              <a:t>Pathological Arbitration Agreement:</a:t>
            </a:r>
            <a:r>
              <a:rPr lang="en-US" sz="5400" dirty="0"/>
              <a:t> One that is incapable of being enforced or very difficult to implement; usually after the involving of the Court.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195937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72B86-90C2-5441-DE1D-2CD626253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79752-3C51-45B3-C0EA-55684545ED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 Drafting   Arbitration clauses: the seven deadly sins to avoid.</a:t>
            </a:r>
          </a:p>
        </p:txBody>
      </p:sp>
    </p:spTree>
    <p:extLst>
      <p:ext uri="{BB962C8B-B14F-4D97-AF65-F5344CB8AC3E}">
        <p14:creationId xmlns:p14="http://schemas.microsoft.com/office/powerpoint/2010/main" val="1444172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B78C0-1DC1-F47E-87BD-CE6AF51B4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79CF2-8104-1472-1E96-855C7D0E32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Equivocation.</a:t>
            </a:r>
          </a:p>
          <a:p>
            <a:pPr marL="0" indent="0" algn="ctr">
              <a:buNone/>
            </a:pPr>
            <a:r>
              <a:rPr lang="en-US" sz="1900" dirty="0"/>
              <a:t>Failing to state clearly that the parties have agreed to binding arbitration</a:t>
            </a:r>
          </a:p>
          <a:p>
            <a:pPr marL="0" indent="0" algn="ctr">
              <a:buNone/>
            </a:pPr>
            <a:r>
              <a:rPr lang="en-US" sz="1600" dirty="0"/>
              <a:t>f</a:t>
            </a:r>
            <a:r>
              <a:rPr lang="en-US" sz="8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1799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1902F-A8AC-D7BD-E9F5-1CD4A5DB8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8F57F-A8FE-6A04-C6E0-EFE5B9D3F78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Inattention. </a:t>
            </a:r>
          </a:p>
          <a:p>
            <a:pPr marL="0" indent="0" algn="ctr">
              <a:buNone/>
            </a:pPr>
            <a:r>
              <a:rPr lang="en-US" sz="1800" dirty="0"/>
              <a:t>Failing to pay sufficient attention to the transaction to which it relates.</a:t>
            </a:r>
          </a:p>
          <a:p>
            <a:pPr marL="0" indent="0" algn="ctr">
              <a:buNone/>
            </a:pPr>
            <a:r>
              <a:rPr lang="en-US" sz="1800" dirty="0"/>
              <a:t>Example </a:t>
            </a:r>
            <a:r>
              <a:rPr lang="en-US" sz="1800" dirty="0" err="1"/>
              <a:t>inarbitrable</a:t>
            </a:r>
            <a:r>
              <a:rPr lang="en-US" sz="1800" dirty="0"/>
              <a:t> matters, an unsuitable seat,  </a:t>
            </a:r>
          </a:p>
          <a:p>
            <a:pPr marL="0" indent="0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537735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8B321-B9BA-E143-0671-A80C9B5F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7477-1467-B76D-0D02-FB730A780C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Omission. </a:t>
            </a:r>
          </a:p>
          <a:p>
            <a:pPr marL="0" indent="0" algn="ctr">
              <a:buNone/>
            </a:pPr>
            <a:r>
              <a:rPr lang="en-US" sz="1800" dirty="0"/>
              <a:t>Leaving out any of the basic elements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21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F3BB-43E0-2516-9D08-C2C83AC42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7C1C4-0BCB-1285-6847-26B1CA7BDD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Over-specificity. </a:t>
            </a:r>
          </a:p>
          <a:p>
            <a:pPr marL="0" indent="0">
              <a:buNone/>
            </a:pPr>
            <a:r>
              <a:rPr lang="en-US" sz="3200" dirty="0"/>
              <a:t>Providing for too much details or onerous requirements.</a:t>
            </a:r>
          </a:p>
        </p:txBody>
      </p:sp>
    </p:spTree>
    <p:extLst>
      <p:ext uri="{BB962C8B-B14F-4D97-AF65-F5344CB8AC3E}">
        <p14:creationId xmlns:p14="http://schemas.microsoft.com/office/powerpoint/2010/main" val="387685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ARBITRATION AGREEMENT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indent="0">
              <a:spcBef>
                <a:spcPts val="0"/>
              </a:spcBef>
              <a:buNone/>
            </a:pPr>
            <a:r>
              <a:rPr lang="en-US" sz="5000" dirty="0"/>
              <a:t>FORMATION ,VALIDITY</a:t>
            </a:r>
          </a:p>
          <a:p>
            <a:pPr lvl="0" indent="0">
              <a:spcBef>
                <a:spcPts val="0"/>
              </a:spcBef>
              <a:buNone/>
            </a:pPr>
            <a:r>
              <a:rPr lang="en-US" sz="5000" dirty="0"/>
              <a:t>BASIC ISSUES AND </a:t>
            </a:r>
          </a:p>
          <a:p>
            <a:pPr lvl="0" indent="0">
              <a:spcBef>
                <a:spcPts val="0"/>
              </a:spcBef>
              <a:buNone/>
            </a:pPr>
            <a:r>
              <a:rPr lang="en-US" sz="5000" dirty="0"/>
              <a:t>PROPER DRAFTING .</a:t>
            </a:r>
            <a:endParaRPr lang="en-US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875E3-FA66-F928-575F-389C529B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D7BF8-71CF-3927-540B-752F4F1FF75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dirty="0"/>
              <a:t>Unrealistic expectations.</a:t>
            </a:r>
          </a:p>
          <a:p>
            <a:pPr marL="0" indent="0" algn="ctr">
              <a:buNone/>
            </a:pPr>
            <a:r>
              <a:rPr lang="en-US" sz="1800" dirty="0"/>
              <a:t>Providing for unrealistic timelines in the agreement.</a:t>
            </a:r>
          </a:p>
        </p:txBody>
      </p:sp>
    </p:spTree>
    <p:extLst>
      <p:ext uri="{BB962C8B-B14F-4D97-AF65-F5344CB8AC3E}">
        <p14:creationId xmlns:p14="http://schemas.microsoft.com/office/powerpoint/2010/main" val="978485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A6220-FA6F-5754-76D0-DF1AF0AD8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A5C76-A635-8F79-263E-0EF4ABE20D0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Litigation envy.</a:t>
            </a:r>
          </a:p>
          <a:p>
            <a:pPr marL="0" indent="0" algn="ctr">
              <a:buNone/>
            </a:pPr>
            <a:r>
              <a:rPr lang="en-US" sz="2800" dirty="0"/>
              <a:t>Providing for a procedure that mimics litigation.</a:t>
            </a:r>
          </a:p>
        </p:txBody>
      </p:sp>
    </p:spTree>
    <p:extLst>
      <p:ext uri="{BB962C8B-B14F-4D97-AF65-F5344CB8AC3E}">
        <p14:creationId xmlns:p14="http://schemas.microsoft.com/office/powerpoint/2010/main" val="3158420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BF927-A45A-F7A5-17D7-BD1625280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DEADLY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A4AEA-5F4B-D0C7-C69D-BE171F68B71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Overreaching.</a:t>
            </a:r>
          </a:p>
          <a:p>
            <a:pPr marL="0" indent="0" algn="ctr">
              <a:buNone/>
            </a:pPr>
            <a:r>
              <a:rPr lang="en-US" sz="2800" dirty="0"/>
              <a:t>Drafting the agreement to </a:t>
            </a:r>
            <a:r>
              <a:rPr lang="en-US" sz="2800" dirty="0" err="1"/>
              <a:t>favour</a:t>
            </a:r>
            <a:r>
              <a:rPr lang="en-US" sz="2800" dirty="0"/>
              <a:t> one party unduly</a:t>
            </a:r>
            <a:r>
              <a:rPr lang="en-US" sz="1900" dirty="0"/>
              <a:t>.</a:t>
            </a:r>
          </a:p>
          <a:p>
            <a:pPr marL="0" indent="0" algn="ctr">
              <a:buNone/>
            </a:pPr>
            <a:r>
              <a:rPr lang="en-US" sz="8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7691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5FF9-8A64-EE89-5B02-F3AD89C0A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A70E5-837C-E624-C9D7-D7C372BFAA9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1.	Adoption of Arbitration 	as the method of 	resolution future or 	present disputes.</a:t>
            </a:r>
          </a:p>
        </p:txBody>
      </p:sp>
    </p:spTree>
    <p:extLst>
      <p:ext uri="{BB962C8B-B14F-4D97-AF65-F5344CB8AC3E}">
        <p14:creationId xmlns:p14="http://schemas.microsoft.com/office/powerpoint/2010/main" val="104484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E3EE8-E0AB-5435-CDD6-0C41A38A5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52786-ECBC-7D9F-5168-B86C93183C8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2.	An agreement that the 	award will be final and 	binding.</a:t>
            </a:r>
          </a:p>
          <a:p>
            <a:pPr marL="514350" indent="-514350">
              <a:buFont typeface="+mj-lt"/>
              <a:buAutoNum type="arabicPeriod"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11407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0436-B165-9515-0096-7907068C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D35E3-4A2A-0F21-16BC-748089C28FD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3.	</a:t>
            </a:r>
            <a:r>
              <a:rPr lang="en-US" sz="6000" dirty="0"/>
              <a:t>A clear indication of 	the scope of the 	agreement.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59168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6C968-3195-EDAA-B389-731D04F3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F031B-75F6-D9D3-9FC9-F64BB653F65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6000" dirty="0"/>
              <a:t>4.	A choice between 	Institutional Arbitration 	and Ad hoc Arbitration.  	In Ad hoc Arbitration, 	always provide for an 	appointing authority.</a:t>
            </a:r>
          </a:p>
        </p:txBody>
      </p:sp>
    </p:spTree>
    <p:extLst>
      <p:ext uri="{BB962C8B-B14F-4D97-AF65-F5344CB8AC3E}">
        <p14:creationId xmlns:p14="http://schemas.microsoft.com/office/powerpoint/2010/main" val="2805742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DAE34-BEF5-651B-0B62-753565425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88FDF-D9AD-DBBD-4D65-3F898039F68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686800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000" dirty="0"/>
              <a:t>5.	The number of Arbitrators.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6000" dirty="0"/>
              <a:t>	The method of selection of</a:t>
            </a:r>
          </a:p>
          <a:p>
            <a:pPr marL="0" indent="0">
              <a:buNone/>
            </a:pPr>
            <a:r>
              <a:rPr lang="en-US" sz="6000" dirty="0"/>
              <a:t> 	Arbitrators.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000" dirty="0"/>
              <a:t>	</a:t>
            </a:r>
            <a:endParaRPr lang="en-US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000" dirty="0"/>
              <a:t>	The qualification of the 	Arbitrators.</a:t>
            </a:r>
          </a:p>
          <a:p>
            <a:pPr mar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81234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A3D09-ED14-CF17-DB4B-615BC716D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83E9-3012-93B1-9EC0-D96F35AC07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6 The language of the proceedings.</a:t>
            </a:r>
          </a:p>
        </p:txBody>
      </p:sp>
    </p:spTree>
    <p:extLst>
      <p:ext uri="{BB962C8B-B14F-4D97-AF65-F5344CB8AC3E}">
        <p14:creationId xmlns:p14="http://schemas.microsoft.com/office/powerpoint/2010/main" val="118493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9F2A-BE8B-4AED-0D0E-0EBF2501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A0721-A396-8CFD-6C84-F7BD77DE75E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dirty="0"/>
              <a:t>7.	The Seat of 	Arbitration 	(Procedural Law 	Selection, lex </a:t>
            </a:r>
            <a:r>
              <a:rPr lang="en-US" sz="5400" dirty="0" err="1"/>
              <a:t>arbitri,judicial</a:t>
            </a:r>
            <a:r>
              <a:rPr lang="en-US" sz="5400" dirty="0"/>
              <a:t> oversight and setting aside of the award.)</a:t>
            </a:r>
          </a:p>
        </p:txBody>
      </p:sp>
    </p:spTree>
    <p:extLst>
      <p:ext uri="{BB962C8B-B14F-4D97-AF65-F5344CB8AC3E}">
        <p14:creationId xmlns:p14="http://schemas.microsoft.com/office/powerpoint/2010/main" val="1275718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D4BB-DA83-1580-A7D6-CDFC47287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10E07-81A4-659A-1EEA-AA7B9F0050B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7200" dirty="0"/>
          </a:p>
          <a:p>
            <a:r>
              <a:rPr lang="en-US" sz="7200" dirty="0"/>
              <a:t>1.	DEFINITION</a:t>
            </a:r>
          </a:p>
        </p:txBody>
      </p:sp>
    </p:spTree>
    <p:extLst>
      <p:ext uri="{BB962C8B-B14F-4D97-AF65-F5344CB8AC3E}">
        <p14:creationId xmlns:p14="http://schemas.microsoft.com/office/powerpoint/2010/main" val="2311400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BD79D-7183-2E68-370C-312AF6FE6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A690D-A5FC-579E-F27D-7747ECA9492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8.	Selection of Governing  	Law (the law applicable 	to the merits of the 	dispute).</a:t>
            </a:r>
          </a:p>
        </p:txBody>
      </p:sp>
    </p:spTree>
    <p:extLst>
      <p:ext uri="{BB962C8B-B14F-4D97-AF65-F5344CB8AC3E}">
        <p14:creationId xmlns:p14="http://schemas.microsoft.com/office/powerpoint/2010/main" val="2095259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E8BFE-1BF0-CAFF-BE96-2ACE9C1E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" b="1" dirty="0"/>
              <a:t>BASIC ELEMENTS OF THE ARBITRATION AGREEMENT</a:t>
            </a:r>
            <a:endParaRPr lang="en-US" sz="2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5EDD3-42FC-09E7-D4D2-BCBEBB9D120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9.	A Notice provision, if 	there is none in the 	agreement.</a:t>
            </a:r>
          </a:p>
        </p:txBody>
      </p:sp>
    </p:spTree>
    <p:extLst>
      <p:ext uri="{BB962C8B-B14F-4D97-AF65-F5344CB8AC3E}">
        <p14:creationId xmlns:p14="http://schemas.microsoft.com/office/powerpoint/2010/main" val="3477288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150EC-C6AD-9905-8656-A1313C04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5E8CA-D88B-2530-4D94-9EEFA3DEE14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1All disputes, arising out of or in connection with this contract, shall be resolved by arbitration.</a:t>
            </a:r>
          </a:p>
          <a:p>
            <a:r>
              <a:rPr lang="en-US" dirty="0"/>
              <a:t>2 The Award shall be final and binding.</a:t>
            </a:r>
          </a:p>
          <a:p>
            <a:r>
              <a:rPr lang="en-US" dirty="0"/>
              <a:t>3The arbitration shall be conducted under the Arbitration Rules of the Ghana Arbitration Centre</a:t>
            </a:r>
          </a:p>
          <a:p>
            <a:pPr marL="0" indent="0">
              <a:buNone/>
            </a:pPr>
            <a:r>
              <a:rPr lang="en-US" dirty="0"/>
              <a:t>4 The arbitral tribunal shall consist of three arbitrators, one selected by each party and the third who shall be the chairperson shall be selected by the two party appointed arbitrators.</a:t>
            </a:r>
          </a:p>
        </p:txBody>
      </p:sp>
    </p:spTree>
    <p:extLst>
      <p:ext uri="{BB962C8B-B14F-4D97-AF65-F5344CB8AC3E}">
        <p14:creationId xmlns:p14="http://schemas.microsoft.com/office/powerpoint/2010/main" val="2610254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6747E-D4D4-EE4B-5552-665300CE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FAD1B-4A42-9A79-ABC4-6FE43BCA9D8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5 The arbitral proceedings shall be conducted in the English language.</a:t>
            </a:r>
          </a:p>
          <a:p>
            <a:r>
              <a:rPr lang="en-US" dirty="0"/>
              <a:t>6 The seat of the arbitration shall be Accra , Ghana.</a:t>
            </a:r>
          </a:p>
          <a:p>
            <a:r>
              <a:rPr lang="en-US" dirty="0"/>
              <a:t>7 The law applicable to the merits of the dispute shall be the law of England.</a:t>
            </a:r>
          </a:p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48978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5400" b="1" dirty="0"/>
              <a:t>DEFINITION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An agreement,</a:t>
            </a:r>
          </a:p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In writing,</a:t>
            </a:r>
          </a:p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Undertaken to submit to Arbitration,</a:t>
            </a:r>
          </a:p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All or any differences,</a:t>
            </a:r>
          </a:p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Which have arisen or may arise,</a:t>
            </a:r>
          </a:p>
          <a:p>
            <a:pPr marL="845820" lvl="0" indent="-571500">
              <a:buFont typeface="Wingdings" panose="05000000000000000000" pitchFamily="2" charset="2"/>
              <a:buChar char="Ø"/>
            </a:pPr>
            <a:endParaRPr lang="en-US" sz="4000" dirty="0"/>
          </a:p>
          <a:p>
            <a:pPr lvl="0" indent="0">
              <a:buNone/>
            </a:pPr>
            <a:endParaRPr lang="en-US" sz="4000" dirty="0"/>
          </a:p>
          <a:p>
            <a:pPr>
              <a:buFont typeface="Wingdings" panose="05000000000000000000" pitchFamily="2" charset="2"/>
              <a:buChar char="Ø"/>
            </a:pPr>
            <a:endParaRPr lang="en-US" sz="4000" dirty="0"/>
          </a:p>
          <a:p>
            <a:pPr lvl="0">
              <a:buFont typeface="Wingdings" panose="05000000000000000000" pitchFamily="2" charset="2"/>
              <a:buChar char="Ø"/>
            </a:pP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363F4-B3D6-33C1-A951-5BDA34C06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DEFINITION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A0119-3B45-BB31-A363-E377E5B6B86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Within a defined legal relationship,</a:t>
            </a:r>
          </a:p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Whether contractual or not,</a:t>
            </a:r>
          </a:p>
          <a:p>
            <a:pPr marL="960120" lvl="0" indent="-685800">
              <a:buFont typeface="Wingdings" panose="05000000000000000000" pitchFamily="2" charset="2"/>
              <a:buChar char="Ø"/>
            </a:pPr>
            <a:r>
              <a:rPr lang="en-US" sz="4000" dirty="0"/>
              <a:t>Concerning a subject matter capable of settlement by Arbitration.</a:t>
            </a:r>
          </a:p>
          <a:p>
            <a:pPr lvl="0" indent="0">
              <a:buNone/>
            </a:pPr>
            <a:endParaRPr lang="en-US" sz="4000" dirty="0"/>
          </a:p>
          <a:p>
            <a:pPr lv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  <a:p>
            <a:pPr lvl="0"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008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D6135-A5D2-C5AB-9D8E-6C3935BE2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FORMAL VALIDITY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12A4D-EF41-E33F-973D-171B140371D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indent="0">
              <a:buNone/>
            </a:pPr>
            <a:r>
              <a:rPr lang="en-US" sz="5400" dirty="0"/>
              <a:t>Note these are the formal validity requirements of an Arbitration Agreement.</a:t>
            </a:r>
          </a:p>
          <a:p>
            <a:pPr lvl="0" indent="0">
              <a:buNone/>
            </a:pPr>
            <a:endParaRPr lang="en-US" sz="2400" dirty="0"/>
          </a:p>
          <a:p>
            <a:pPr lvl="0" indent="0">
              <a:buNone/>
            </a:pPr>
            <a:r>
              <a:rPr lang="en-US" sz="2400" b="1" i="1" dirty="0"/>
              <a:t>Read Dutch African Trading company BV</a:t>
            </a:r>
          </a:p>
          <a:p>
            <a:pPr lvl="0" indent="0">
              <a:buNone/>
            </a:pPr>
            <a:r>
              <a:rPr lang="en-US" sz="2400" b="1" i="1" dirty="0"/>
              <a:t>Versus</a:t>
            </a:r>
          </a:p>
          <a:p>
            <a:pPr lvl="0" indent="0">
              <a:buNone/>
            </a:pPr>
            <a:r>
              <a:rPr lang="en-US" sz="2400" b="1" i="1" dirty="0"/>
              <a:t>West African Mills Company Ltd  Court of Appeal</a:t>
            </a:r>
          </a:p>
        </p:txBody>
      </p:sp>
    </p:spTree>
    <p:extLst>
      <p:ext uri="{BB962C8B-B14F-4D97-AF65-F5344CB8AC3E}">
        <p14:creationId xmlns:p14="http://schemas.microsoft.com/office/powerpoint/2010/main" val="309230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6A52-B6C1-F986-25D8-174C1C12E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74320" lvl="0"/>
            <a:r>
              <a:rPr lang="en-US" sz="3000" b="1" dirty="0"/>
              <a:t>ESSENTIAL VALIDITY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1A95E-966F-74F9-3E0F-C960F864E1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indent="0">
              <a:buNone/>
            </a:pPr>
            <a:r>
              <a:rPr lang="en-US" sz="5400" dirty="0"/>
              <a:t>Parties must have capacity; because it is a basic requirement for validity of every contract.</a:t>
            </a:r>
          </a:p>
        </p:txBody>
      </p:sp>
    </p:spTree>
    <p:extLst>
      <p:ext uri="{BB962C8B-B14F-4D97-AF65-F5344CB8AC3E}">
        <p14:creationId xmlns:p14="http://schemas.microsoft.com/office/powerpoint/2010/main" val="424620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E8173-F81A-71A4-3EC9-91975149C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ESSENTIAL VALIDITY REQUIREMENTS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EA9B9-7262-F725-7655-D84D1C1FFF0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It must not be: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Null and void.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Inoperative.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Incapable of being performed.</a:t>
            </a:r>
          </a:p>
        </p:txBody>
      </p:sp>
    </p:spTree>
    <p:extLst>
      <p:ext uri="{BB962C8B-B14F-4D97-AF65-F5344CB8AC3E}">
        <p14:creationId xmlns:p14="http://schemas.microsoft.com/office/powerpoint/2010/main" val="176997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E29BF-AAC8-3605-087D-A7EC1156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ESSENTIAL VALIDITY REQUIREMENTS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D63DF-578D-7182-85F5-7B57DAC6893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/>
              <a:t>Null and Void.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dirty="0"/>
              <a:t>Fraud, mistake, lack of capacity and illegality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9528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754</Words>
  <Application>Microsoft Macintosh PowerPoint</Application>
  <PresentationFormat>On-screen Show (4:3)</PresentationFormat>
  <Paragraphs>119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Georgia</vt:lpstr>
      <vt:lpstr>Wingdings</vt:lpstr>
      <vt:lpstr>Wingdings 2</vt:lpstr>
      <vt:lpstr>Civic</vt:lpstr>
      <vt:lpstr>   </vt:lpstr>
      <vt:lpstr>ARBITRATION AGREEMENT</vt:lpstr>
      <vt:lpstr>PowerPoint Presentation</vt:lpstr>
      <vt:lpstr>DEFINITION</vt:lpstr>
      <vt:lpstr>DEFINITION</vt:lpstr>
      <vt:lpstr>FORMAL VALIDITY REQUIREMENTS</vt:lpstr>
      <vt:lpstr>ESSENTIAL VALIDITY REQUIREMENTS</vt:lpstr>
      <vt:lpstr>ESSENTIAL VALIDITY REQUIREMENTS</vt:lpstr>
      <vt:lpstr>ESSENTIAL VALIDITY REQUIREMENTS</vt:lpstr>
      <vt:lpstr>ESSENTIAL VALIDITY REQUIREMENTS</vt:lpstr>
      <vt:lpstr>ESSENTIAL VALIDITY REQUIREMENTS</vt:lpstr>
      <vt:lpstr>LEGAL EFFECT OF A VALID ARBITRATION AGREEMENT</vt:lpstr>
      <vt:lpstr>BASIC ELEMENTS OF THE ARBITRATION AGREEMENT</vt:lpstr>
      <vt:lpstr>BASIC ELEMENTS OF THE ARBITRATION AGREEMENT</vt:lpstr>
      <vt:lpstr>PowerPoint Presentation</vt:lpstr>
      <vt:lpstr>SEVEN DEADLY SINS</vt:lpstr>
      <vt:lpstr>SEVEN DEADLY SINS</vt:lpstr>
      <vt:lpstr>SEVEN DEADLY SINS</vt:lpstr>
      <vt:lpstr>SEVEN DEADLY SINS</vt:lpstr>
      <vt:lpstr>SEVEN DEADLY SINS</vt:lpstr>
      <vt:lpstr>SEVEN DEADLY SINS</vt:lpstr>
      <vt:lpstr>SEVEN DEADLY SINS</vt:lpstr>
      <vt:lpstr>BASIC ELEMENTS OF THE ARBITRATION AGREEMENT</vt:lpstr>
      <vt:lpstr>BASIC ELEMENTS OF THE ARBITRATION AGREEMENT</vt:lpstr>
      <vt:lpstr>BASIC ELEMENTS OF THE ARBITRATION AGREEMENT</vt:lpstr>
      <vt:lpstr>BASIC ELEMENTS OF THE ARBITRATION AGREEMENT</vt:lpstr>
      <vt:lpstr>BASIC ELEMENTS OF THE ARBITRATION AGREEMENT</vt:lpstr>
      <vt:lpstr>PowerPoint Presentation</vt:lpstr>
      <vt:lpstr>BASIC ELEMENTS OF THE ARBITRATION AGREEMENT</vt:lpstr>
      <vt:lpstr>BASIC ELEMENTS OF THE ARBITRATION AGREEMENT</vt:lpstr>
      <vt:lpstr>BASIC ELEMENTS OF THE ARBITRATION AGREEMENT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STUDENTS UNION</dc:title>
  <dc:creator>user</dc:creator>
  <cp:lastModifiedBy>Microsoft Office User</cp:lastModifiedBy>
  <cp:revision>90</cp:revision>
  <dcterms:created xsi:type="dcterms:W3CDTF">2018-04-12T13:45:25Z</dcterms:created>
  <dcterms:modified xsi:type="dcterms:W3CDTF">2023-03-21T17:28:51Z</dcterms:modified>
</cp:coreProperties>
</file>