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7" r:id="rId1"/>
  </p:sldMasterIdLst>
  <p:notesMasterIdLst>
    <p:notesMasterId r:id="rId37"/>
  </p:notesMasterIdLst>
  <p:sldIdLst>
    <p:sldId id="463" r:id="rId2"/>
    <p:sldId id="346" r:id="rId3"/>
    <p:sldId id="459" r:id="rId4"/>
    <p:sldId id="460" r:id="rId5"/>
    <p:sldId id="350" r:id="rId6"/>
    <p:sldId id="461" r:id="rId7"/>
    <p:sldId id="478" r:id="rId8"/>
    <p:sldId id="352" r:id="rId9"/>
    <p:sldId id="353" r:id="rId10"/>
    <p:sldId id="354" r:id="rId11"/>
    <p:sldId id="356" r:id="rId12"/>
    <p:sldId id="462" r:id="rId13"/>
    <p:sldId id="479" r:id="rId14"/>
    <p:sldId id="358" r:id="rId15"/>
    <p:sldId id="359" r:id="rId16"/>
    <p:sldId id="361" r:id="rId17"/>
    <p:sldId id="362" r:id="rId18"/>
    <p:sldId id="363" r:id="rId19"/>
    <p:sldId id="364" r:id="rId20"/>
    <p:sldId id="365" r:id="rId21"/>
    <p:sldId id="366" r:id="rId22"/>
    <p:sldId id="464" r:id="rId23"/>
    <p:sldId id="465" r:id="rId24"/>
    <p:sldId id="469" r:id="rId25"/>
    <p:sldId id="468" r:id="rId26"/>
    <p:sldId id="467" r:id="rId27"/>
    <p:sldId id="466" r:id="rId28"/>
    <p:sldId id="470" r:id="rId29"/>
    <p:sldId id="472" r:id="rId30"/>
    <p:sldId id="473" r:id="rId31"/>
    <p:sldId id="471" r:id="rId32"/>
    <p:sldId id="477" r:id="rId33"/>
    <p:sldId id="475" r:id="rId34"/>
    <p:sldId id="476" r:id="rId35"/>
    <p:sldId id="340" r:id="rId36"/>
  </p:sldIdLst>
  <p:sldSz cx="9144000" cy="5143500" type="screen16x9"/>
  <p:notesSz cx="6858000" cy="9144000"/>
  <p:embeddedFontLst>
    <p:embeddedFont>
      <p:font typeface="Arvo" panose="020B0604020202020204" charset="0"/>
      <p:regular r:id="rId38"/>
      <p:bold r:id="rId39"/>
      <p:italic r:id="rId40"/>
      <p:boldItalic r:id="rId41"/>
    </p:embeddedFont>
    <p:embeddedFont>
      <p:font typeface="Calisto MT" panose="02040603050505030304" pitchFamily="18" charset="0"/>
      <p:regular r:id="rId42"/>
      <p:bold r:id="rId43"/>
      <p:italic r:id="rId44"/>
      <p:boldItalic r:id="rId45"/>
    </p:embeddedFont>
    <p:embeddedFont>
      <p:font typeface="Lato Black" panose="020B0604020202020204" pitchFamily="34" charset="0"/>
      <p:bold r:id="rId4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B732BF7-A924-4259-B9D2-FE309D84CC92}">
  <a:tblStyle styleId="{AB732BF7-A924-4259-B9D2-FE309D84CC92}" styleName="Table_0">
    <a:wholeTbl>
      <a:tcTxStyle>
        <a:font>
          <a:latin typeface="Arial"/>
          <a:ea typeface="Arial"/>
          <a:cs typeface="Arial"/>
        </a:font>
        <a:srgbClr val="000000"/>
      </a:tcTxStyle>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06" autoAdjust="0"/>
    <p:restoredTop sz="94660"/>
  </p:normalViewPr>
  <p:slideViewPr>
    <p:cSldViewPr>
      <p:cViewPr varScale="1">
        <p:scale>
          <a:sx n="78" d="100"/>
          <a:sy n="78" d="100"/>
        </p:scale>
        <p:origin x="1152" y="5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5.fntdata"/><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1.fntdata"/><Relationship Id="rId46" Type="http://schemas.openxmlformats.org/officeDocument/2006/relationships/font" Target="fonts/font9.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font" Target="fonts/font3.fntdata"/><Relationship Id="rId45"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6.fntdata"/><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136341810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H" dirty="0"/>
          </a:p>
        </p:txBody>
      </p:sp>
    </p:spTree>
    <p:extLst>
      <p:ext uri="{BB962C8B-B14F-4D97-AF65-F5344CB8AC3E}">
        <p14:creationId xmlns:p14="http://schemas.microsoft.com/office/powerpoint/2010/main" val="3699008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Shape 2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0" name="Shape 21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64"/>
        <p:cNvGrpSpPr/>
        <p:nvPr/>
      </p:nvGrpSpPr>
      <p:grpSpPr>
        <a:xfrm>
          <a:off x="0" y="0"/>
          <a:ext cx="0" cy="0"/>
          <a:chOff x="0" y="0"/>
          <a:chExt cx="0" cy="0"/>
        </a:xfrm>
      </p:grpSpPr>
      <p:sp>
        <p:nvSpPr>
          <p:cNvPr id="12" name="Shape 24">
            <a:extLst>
              <a:ext uri="{FF2B5EF4-FFF2-40B4-BE49-F238E27FC236}">
                <a16:creationId xmlns:a16="http://schemas.microsoft.com/office/drawing/2014/main" id="{C250F847-3D9B-4608-ABEF-C97F93942ABB}"/>
              </a:ext>
            </a:extLst>
          </p:cNvPr>
          <p:cNvSpPr txBox="1">
            <a:spLocks/>
          </p:cNvSpPr>
          <p:nvPr userDrawn="1"/>
        </p:nvSpPr>
        <p:spPr>
          <a:xfrm>
            <a:off x="-76200" y="4636500"/>
            <a:ext cx="1550255" cy="426569"/>
          </a:xfrm>
          <a:prstGeom prst="rect">
            <a:avLst/>
          </a:prstGeom>
          <a:noFill/>
          <a:ln>
            <a:noFill/>
          </a:ln>
        </p:spPr>
        <p:txBody>
          <a:bodyPr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Times New Roman" panose="02020603050405020304" pitchFamily="18" charset="0"/>
                <a:ea typeface="Arial"/>
                <a:cs typeface="Times New Roman" panose="02020603050405020304" pitchFamily="18" charset="0"/>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ctr"/>
            <a:r>
              <a:rPr lang="en-GB" sz="1200" b="1" dirty="0">
                <a:solidFill>
                  <a:schemeClr val="bg1"/>
                </a:solidFill>
                <a:ea typeface="Roboto Condensed Light"/>
                <a:sym typeface="Roboto Condensed Light"/>
              </a:rPr>
              <a:t>© GhanaADRHub</a:t>
            </a:r>
          </a:p>
        </p:txBody>
      </p:sp>
    </p:spTree>
    <p:extLst>
      <p:ext uri="{BB962C8B-B14F-4D97-AF65-F5344CB8AC3E}">
        <p14:creationId xmlns:p14="http://schemas.microsoft.com/office/powerpoint/2010/main" val="2178558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 1 column">
    <p:bg>
      <p:bgPr>
        <a:solidFill>
          <a:schemeClr val="bg1"/>
        </a:solidFill>
        <a:effectLst/>
      </p:bgPr>
    </p:bg>
    <p:spTree>
      <p:nvGrpSpPr>
        <p:cNvPr id="1" name="Shape 66"/>
        <p:cNvGrpSpPr/>
        <p:nvPr/>
      </p:nvGrpSpPr>
      <p:grpSpPr>
        <a:xfrm>
          <a:off x="0" y="0"/>
          <a:ext cx="0" cy="0"/>
          <a:chOff x="0" y="0"/>
          <a:chExt cx="0" cy="0"/>
        </a:xfrm>
      </p:grpSpPr>
      <p:grpSp>
        <p:nvGrpSpPr>
          <p:cNvPr id="67" name="Shape 67"/>
          <p:cNvGrpSpPr/>
          <p:nvPr userDrawn="1"/>
        </p:nvGrpSpPr>
        <p:grpSpPr>
          <a:xfrm>
            <a:off x="-4" y="40"/>
            <a:ext cx="7072430" cy="1327315"/>
            <a:chOff x="-4" y="40"/>
            <a:chExt cx="7072430" cy="1327315"/>
          </a:xfrm>
        </p:grpSpPr>
        <p:sp>
          <p:nvSpPr>
            <p:cNvPr id="68" name="Shape 68"/>
            <p:cNvSpPr/>
            <p:nvPr/>
          </p:nvSpPr>
          <p:spPr>
            <a:xfrm>
              <a:off x="6292649" y="126425"/>
              <a:ext cx="779700" cy="259800"/>
            </a:xfrm>
            <a:prstGeom prst="triangle">
              <a:avLst>
                <a:gd name="adj" fmla="val 32425"/>
              </a:avLst>
            </a:prstGeom>
            <a:solidFill>
              <a:srgbClr val="263248"/>
            </a:solidFill>
            <a:ln>
              <a:noFill/>
            </a:ln>
          </p:spPr>
          <p:txBody>
            <a:bodyPr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nvGrpSpPr>
            <p:cNvPr id="69" name="Shape 69"/>
            <p:cNvGrpSpPr/>
            <p:nvPr/>
          </p:nvGrpSpPr>
          <p:grpSpPr>
            <a:xfrm rot="10800000" flipH="1">
              <a:off x="3" y="40"/>
              <a:ext cx="6756168" cy="1327315"/>
              <a:chOff x="-2168138" y="330075"/>
              <a:chExt cx="8650663" cy="1699506"/>
            </a:xfrm>
          </p:grpSpPr>
          <p:sp>
            <p:nvSpPr>
              <p:cNvPr id="70" name="Shape 70"/>
              <p:cNvSpPr/>
              <p:nvPr/>
            </p:nvSpPr>
            <p:spPr>
              <a:xfrm>
                <a:off x="-2168138" y="330081"/>
                <a:ext cx="6958200" cy="1699500"/>
              </a:xfrm>
              <a:prstGeom prst="rect">
                <a:avLst/>
              </a:prstGeom>
              <a:solidFill>
                <a:srgbClr val="C7D3E6"/>
              </a:solidFill>
              <a:ln>
                <a:noFill/>
              </a:ln>
            </p:spPr>
            <p:txBody>
              <a:bodyPr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sp>
            <p:nvSpPr>
              <p:cNvPr id="71" name="Shape 71"/>
              <p:cNvSpPr/>
              <p:nvPr/>
            </p:nvSpPr>
            <p:spPr>
              <a:xfrm>
                <a:off x="4783025" y="330075"/>
                <a:ext cx="1699500" cy="1699500"/>
              </a:xfrm>
              <a:prstGeom prst="rtTriangle">
                <a:avLst/>
              </a:prstGeom>
              <a:solidFill>
                <a:srgbClr val="C7D3E6"/>
              </a:solidFill>
              <a:ln>
                <a:noFill/>
              </a:ln>
            </p:spPr>
            <p:txBody>
              <a:bodyPr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nvGrpSpPr>
            <p:cNvPr id="72" name="Shape 72"/>
            <p:cNvGrpSpPr/>
            <p:nvPr/>
          </p:nvGrpSpPr>
          <p:grpSpPr>
            <a:xfrm rot="10800000" flipH="1">
              <a:off x="-4" y="381007"/>
              <a:ext cx="7072430" cy="771744"/>
              <a:chOff x="-9092084" y="330075"/>
              <a:chExt cx="15574609" cy="1699501"/>
            </a:xfrm>
          </p:grpSpPr>
          <p:sp>
            <p:nvSpPr>
              <p:cNvPr id="73" name="Shape 73"/>
              <p:cNvSpPr/>
              <p:nvPr/>
            </p:nvSpPr>
            <p:spPr>
              <a:xfrm>
                <a:off x="-9092084" y="330076"/>
                <a:ext cx="13882200" cy="1699500"/>
              </a:xfrm>
              <a:prstGeom prst="rect">
                <a:avLst/>
              </a:prstGeom>
              <a:solidFill>
                <a:srgbClr val="3F5378"/>
              </a:solidFill>
              <a:ln>
                <a:noFill/>
              </a:ln>
            </p:spPr>
            <p:txBody>
              <a:bodyPr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sp>
            <p:nvSpPr>
              <p:cNvPr id="74" name="Shape 74"/>
              <p:cNvSpPr/>
              <p:nvPr/>
            </p:nvSpPr>
            <p:spPr>
              <a:xfrm>
                <a:off x="4783025" y="330075"/>
                <a:ext cx="1699500" cy="1699500"/>
              </a:xfrm>
              <a:prstGeom prst="rtTriangle">
                <a:avLst/>
              </a:prstGeom>
              <a:solidFill>
                <a:srgbClr val="3F5378"/>
              </a:solidFill>
              <a:ln>
                <a:noFill/>
              </a:ln>
            </p:spPr>
            <p:txBody>
              <a:bodyPr wrap="square" lIns="91425" tIns="91425" rIns="91425" bIns="91425" anchor="ctr" anchorCtr="0">
                <a:noAutofit/>
              </a:bodyPr>
              <a:lstStyle/>
              <a:p>
                <a:pPr marL="0" lvl="0" indent="0" rtl="0">
                  <a:spcBef>
                    <a:spcPts val="0"/>
                  </a:spcBef>
                  <a:spcAft>
                    <a:spcPts val="0"/>
                  </a:spcAft>
                  <a:buNone/>
                </a:pPr>
                <a:endParaRPr>
                  <a:latin typeface="Arvo"/>
                  <a:ea typeface="Arvo"/>
                  <a:cs typeface="Arvo"/>
                  <a:sym typeface="Arvo"/>
                </a:endParaRPr>
              </a:p>
            </p:txBody>
          </p:sp>
        </p:grpSp>
      </p:grpSp>
      <p:grpSp>
        <p:nvGrpSpPr>
          <p:cNvPr id="75" name="Shape 75"/>
          <p:cNvGrpSpPr/>
          <p:nvPr userDrawn="1"/>
        </p:nvGrpSpPr>
        <p:grpSpPr>
          <a:xfrm>
            <a:off x="6946842" y="4472723"/>
            <a:ext cx="2202830" cy="670795"/>
            <a:chOff x="5575242" y="4472723"/>
            <a:chExt cx="2202830" cy="670795"/>
          </a:xfrm>
        </p:grpSpPr>
        <p:sp>
          <p:nvSpPr>
            <p:cNvPr id="76" name="Shape 76"/>
            <p:cNvSpPr/>
            <p:nvPr/>
          </p:nvSpPr>
          <p:spPr>
            <a:xfrm rot="10800000">
              <a:off x="5575242" y="4948334"/>
              <a:ext cx="394200" cy="131400"/>
            </a:xfrm>
            <a:prstGeom prst="triangle">
              <a:avLst>
                <a:gd name="adj" fmla="val 32425"/>
              </a:avLst>
            </a:prstGeom>
            <a:solidFill>
              <a:srgbClr val="D26F00"/>
            </a:solidFill>
            <a:ln>
              <a:noFill/>
            </a:ln>
          </p:spPr>
          <p:txBody>
            <a:bodyPr wrap="square" lIns="91425" tIns="91425" rIns="91425" bIns="91425" anchor="ctr" anchorCtr="0">
              <a:noAutofit/>
            </a:bodyPr>
            <a:lstStyle/>
            <a:p>
              <a:pPr marL="0" lvl="0" indent="0">
                <a:spcBef>
                  <a:spcPts val="0"/>
                </a:spcBef>
                <a:spcAft>
                  <a:spcPts val="0"/>
                </a:spcAft>
                <a:buNone/>
              </a:pPr>
              <a:endParaRPr/>
            </a:p>
          </p:txBody>
        </p:sp>
        <p:grpSp>
          <p:nvGrpSpPr>
            <p:cNvPr id="77" name="Shape 77"/>
            <p:cNvGrpSpPr/>
            <p:nvPr/>
          </p:nvGrpSpPr>
          <p:grpSpPr>
            <a:xfrm flipH="1">
              <a:off x="5734850" y="4472723"/>
              <a:ext cx="2040837" cy="670795"/>
              <a:chOff x="1297954" y="330075"/>
              <a:chExt cx="5169293" cy="1699506"/>
            </a:xfrm>
          </p:grpSpPr>
          <p:sp>
            <p:nvSpPr>
              <p:cNvPr id="78" name="Shape 78"/>
              <p:cNvSpPr/>
              <p:nvPr/>
            </p:nvSpPr>
            <p:spPr>
              <a:xfrm>
                <a:off x="1297954" y="330081"/>
                <a:ext cx="3476700" cy="1699500"/>
              </a:xfrm>
              <a:prstGeom prst="rect">
                <a:avLst/>
              </a:prstGeom>
              <a:solidFill>
                <a:srgbClr val="C7D3E6"/>
              </a:solidFill>
              <a:ln>
                <a:noFill/>
              </a:ln>
            </p:spPr>
            <p:txBody>
              <a:bodyPr wrap="square" lIns="91425" tIns="91425" rIns="91425" bIns="91425" anchor="ctr" anchorCtr="0">
                <a:noAutofit/>
              </a:bodyPr>
              <a:lstStyle/>
              <a:p>
                <a:pPr marL="0" lvl="0" indent="0" rtl="0">
                  <a:spcBef>
                    <a:spcPts val="0"/>
                  </a:spcBef>
                  <a:spcAft>
                    <a:spcPts val="0"/>
                  </a:spcAft>
                  <a:buNone/>
                </a:pPr>
                <a:endParaRPr/>
              </a:p>
            </p:txBody>
          </p:sp>
          <p:sp>
            <p:nvSpPr>
              <p:cNvPr id="79" name="Shape 79"/>
              <p:cNvSpPr/>
              <p:nvPr/>
            </p:nvSpPr>
            <p:spPr>
              <a:xfrm>
                <a:off x="4767747" y="330075"/>
                <a:ext cx="1699500" cy="1699500"/>
              </a:xfrm>
              <a:prstGeom prst="rtTriangle">
                <a:avLst/>
              </a:prstGeom>
              <a:solidFill>
                <a:srgbClr val="C7D3E6"/>
              </a:solidFill>
              <a:ln>
                <a:noFill/>
              </a:ln>
            </p:spPr>
            <p:txBody>
              <a:bodyPr wrap="square" lIns="91425" tIns="91425" rIns="91425" bIns="91425" anchor="ctr" anchorCtr="0">
                <a:noAutofit/>
              </a:bodyPr>
              <a:lstStyle/>
              <a:p>
                <a:pPr marL="0" lvl="0" indent="0">
                  <a:spcBef>
                    <a:spcPts val="0"/>
                  </a:spcBef>
                  <a:spcAft>
                    <a:spcPts val="0"/>
                  </a:spcAft>
                  <a:buNone/>
                </a:pPr>
                <a:endParaRPr/>
              </a:p>
            </p:txBody>
          </p:sp>
        </p:grpSp>
        <p:grpSp>
          <p:nvGrpSpPr>
            <p:cNvPr id="80" name="Shape 80"/>
            <p:cNvGrpSpPr/>
            <p:nvPr/>
          </p:nvGrpSpPr>
          <p:grpSpPr>
            <a:xfrm flipH="1">
              <a:off x="5578209" y="4646738"/>
              <a:ext cx="2199863" cy="304563"/>
              <a:chOff x="-5827153" y="330075"/>
              <a:chExt cx="12276019" cy="1699569"/>
            </a:xfrm>
          </p:grpSpPr>
          <p:sp>
            <p:nvSpPr>
              <p:cNvPr id="81" name="Shape 81"/>
              <p:cNvSpPr/>
              <p:nvPr/>
            </p:nvSpPr>
            <p:spPr>
              <a:xfrm>
                <a:off x="-5827153" y="330144"/>
                <a:ext cx="10612200" cy="1699500"/>
              </a:xfrm>
              <a:prstGeom prst="rect">
                <a:avLst/>
              </a:prstGeom>
              <a:solidFill>
                <a:srgbClr val="FF9800"/>
              </a:solidFill>
              <a:ln>
                <a:noFill/>
              </a:ln>
            </p:spPr>
            <p:txBody>
              <a:bodyPr wrap="square" lIns="91425" tIns="91425" rIns="91425" bIns="91425" anchor="ctr" anchorCtr="0">
                <a:noAutofit/>
              </a:bodyPr>
              <a:lstStyle/>
              <a:p>
                <a:pPr marL="0" lvl="0" indent="0" rtl="0">
                  <a:spcBef>
                    <a:spcPts val="0"/>
                  </a:spcBef>
                  <a:spcAft>
                    <a:spcPts val="0"/>
                  </a:spcAft>
                  <a:buNone/>
                </a:pPr>
                <a:endParaRPr/>
              </a:p>
            </p:txBody>
          </p:sp>
          <p:sp>
            <p:nvSpPr>
              <p:cNvPr id="82" name="Shape 82"/>
              <p:cNvSpPr/>
              <p:nvPr/>
            </p:nvSpPr>
            <p:spPr>
              <a:xfrm>
                <a:off x="4749366" y="330075"/>
                <a:ext cx="1699500" cy="1699500"/>
              </a:xfrm>
              <a:prstGeom prst="rtTriangle">
                <a:avLst/>
              </a:prstGeom>
              <a:solidFill>
                <a:srgbClr val="FF9800"/>
              </a:solidFill>
              <a:ln>
                <a:noFill/>
              </a:ln>
            </p:spPr>
            <p:txBody>
              <a:bodyPr wrap="square" lIns="91425" tIns="91425" rIns="91425" bIns="91425" anchor="ctr" anchorCtr="0">
                <a:noAutofit/>
              </a:bodyPr>
              <a:lstStyle/>
              <a:p>
                <a:pPr marL="0" lvl="0" indent="0">
                  <a:spcBef>
                    <a:spcPts val="0"/>
                  </a:spcBef>
                  <a:spcAft>
                    <a:spcPts val="0"/>
                  </a:spcAft>
                  <a:buNone/>
                </a:pPr>
                <a:endParaRPr/>
              </a:p>
            </p:txBody>
          </p:sp>
        </p:grpSp>
      </p:grpSp>
      <p:sp>
        <p:nvSpPr>
          <p:cNvPr id="83" name="Shape 83"/>
          <p:cNvSpPr txBox="1">
            <a:spLocks noGrp="1"/>
          </p:cNvSpPr>
          <p:nvPr>
            <p:ph type="title"/>
          </p:nvPr>
        </p:nvSpPr>
        <p:spPr>
          <a:xfrm>
            <a:off x="814275" y="392575"/>
            <a:ext cx="5492400" cy="766200"/>
          </a:xfrm>
          <a:prstGeom prst="rect">
            <a:avLst/>
          </a:prstGeom>
        </p:spPr>
        <p:txBody>
          <a:bodyPr wrap="square" lIns="91425" tIns="91425" rIns="91425" bIns="91425" anchor="ctr" anchorCtr="0"/>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r>
              <a:rPr lang="en-US"/>
              <a:t>Click to edit Master title style</a:t>
            </a:r>
            <a:endParaRPr/>
          </a:p>
        </p:txBody>
      </p:sp>
      <p:sp>
        <p:nvSpPr>
          <p:cNvPr id="84" name="Shape 84"/>
          <p:cNvSpPr txBox="1">
            <a:spLocks noGrp="1"/>
          </p:cNvSpPr>
          <p:nvPr>
            <p:ph type="body" idx="1"/>
          </p:nvPr>
        </p:nvSpPr>
        <p:spPr>
          <a:xfrm>
            <a:off x="814275" y="1327350"/>
            <a:ext cx="6132600" cy="3145500"/>
          </a:xfrm>
          <a:prstGeom prst="rect">
            <a:avLst/>
          </a:prstGeom>
        </p:spPr>
        <p:txBody>
          <a:bodyPr wrap="square" lIns="91425" tIns="91425" rIns="91425" bIns="91425" anchor="ctr" anchorCtr="0"/>
          <a:lstStyle>
            <a:lvl1pPr marL="457200" lvl="0" indent="-381000">
              <a:spcBef>
                <a:spcPts val="600"/>
              </a:spcBef>
              <a:spcAft>
                <a:spcPts val="0"/>
              </a:spcAft>
              <a:buSzPts val="2400"/>
              <a:buChar char="▰"/>
              <a:defRPr/>
            </a:lvl1pPr>
            <a:lvl2pPr marL="914400" lvl="1" indent="-381000">
              <a:spcBef>
                <a:spcPts val="1000"/>
              </a:spcBef>
              <a:spcAft>
                <a:spcPts val="0"/>
              </a:spcAft>
              <a:buSzPts val="2400"/>
              <a:buChar char="▻"/>
              <a:defRPr/>
            </a:lvl2pPr>
            <a:lvl3pPr marL="1371600" lvl="2" indent="-381000">
              <a:spcBef>
                <a:spcPts val="1000"/>
              </a:spcBef>
              <a:spcAft>
                <a:spcPts val="0"/>
              </a:spcAft>
              <a:buSzPts val="2400"/>
              <a:buChar char="▻"/>
              <a:defRPr/>
            </a:lvl3pPr>
            <a:lvl4pPr marL="1828800" lvl="3" indent="-381000">
              <a:spcBef>
                <a:spcPts val="1000"/>
              </a:spcBef>
              <a:spcAft>
                <a:spcPts val="0"/>
              </a:spcAft>
              <a:buSzPts val="2400"/>
              <a:buChar char="▻"/>
              <a:defRPr/>
            </a:lvl4pPr>
            <a:lvl5pPr marL="2286000" lvl="4" indent="-381000">
              <a:spcBef>
                <a:spcPts val="1000"/>
              </a:spcBef>
              <a:spcAft>
                <a:spcPts val="0"/>
              </a:spcAft>
              <a:buSzPts val="2400"/>
              <a:buChar char="▻"/>
              <a:defRPr/>
            </a:lvl5pPr>
            <a:lvl6pPr marL="2743200" lvl="5" indent="-381000">
              <a:spcBef>
                <a:spcPts val="1000"/>
              </a:spcBef>
              <a:spcAft>
                <a:spcPts val="0"/>
              </a:spcAft>
              <a:buSzPts val="2400"/>
              <a:buChar char="▻"/>
              <a:defRPr/>
            </a:lvl6pPr>
            <a:lvl7pPr marL="3200400" lvl="6" indent="-381000">
              <a:spcBef>
                <a:spcPts val="1000"/>
              </a:spcBef>
              <a:spcAft>
                <a:spcPts val="0"/>
              </a:spcAft>
              <a:buSzPts val="2400"/>
              <a:buChar char="▻"/>
              <a:defRPr/>
            </a:lvl7pPr>
            <a:lvl8pPr marL="3657600" lvl="7" indent="-381000">
              <a:spcBef>
                <a:spcPts val="1000"/>
              </a:spcBef>
              <a:spcAft>
                <a:spcPts val="0"/>
              </a:spcAft>
              <a:buSzPts val="2400"/>
              <a:buChar char="▻"/>
              <a:defRPr/>
            </a:lvl8pPr>
            <a:lvl9pPr marL="4114800" lvl="8" indent="-381000">
              <a:spcBef>
                <a:spcPts val="1000"/>
              </a:spcBef>
              <a:spcAft>
                <a:spcPts val="1000"/>
              </a:spcAft>
              <a:buSzPts val="2400"/>
              <a:buChar char="▻"/>
              <a:defRPr/>
            </a:lvl9pPr>
          </a:lstStyle>
          <a:p>
            <a:pPr lvl="0"/>
            <a:r>
              <a:rPr lang="en-US" dirty="0"/>
              <a:t>Click to edit Master text styles</a:t>
            </a:r>
          </a:p>
        </p:txBody>
      </p:sp>
      <p:sp>
        <p:nvSpPr>
          <p:cNvPr id="85" name="Shape 85"/>
          <p:cNvSpPr txBox="1">
            <a:spLocks noGrp="1"/>
          </p:cNvSpPr>
          <p:nvPr>
            <p:ph type="sldNum" idx="12"/>
          </p:nvPr>
        </p:nvSpPr>
        <p:spPr>
          <a:xfrm>
            <a:off x="8763000" y="4636500"/>
            <a:ext cx="342400" cy="315600"/>
          </a:xfrm>
          <a:prstGeom prst="rect">
            <a:avLst/>
          </a:prstGeom>
        </p:spPr>
        <p:txBody>
          <a:bodyPr wrap="square" lIns="91425" tIns="91425" rIns="91425" bIns="91425" anchor="ctr" anchorCtr="0">
            <a:noAutofit/>
          </a:bodyPr>
          <a:lstStyle/>
          <a:p>
            <a:pPr marL="0" lvl="0" indent="0">
              <a:spcBef>
                <a:spcPts val="0"/>
              </a:spcBef>
              <a:spcAft>
                <a:spcPts val="0"/>
              </a:spcAft>
              <a:buNone/>
            </a:pPr>
            <a:endParaRPr lang="en-US" dirty="0"/>
          </a:p>
        </p:txBody>
      </p:sp>
      <p:pic>
        <p:nvPicPr>
          <p:cNvPr id="86" name="Shape 86"/>
          <p:cNvPicPr preferRelativeResize="0"/>
          <p:nvPr userDrawn="1"/>
        </p:nvPicPr>
        <p:blipFill>
          <a:blip r:embed="rId2">
            <a:alphaModFix/>
          </a:blip>
          <a:stretch>
            <a:fillRect/>
          </a:stretch>
        </p:blipFill>
        <p:spPr>
          <a:xfrm>
            <a:off x="0" y="-7100"/>
            <a:ext cx="1242505" cy="399675"/>
          </a:xfrm>
          <a:prstGeom prst="rect">
            <a:avLst/>
          </a:prstGeom>
          <a:noFill/>
          <a:ln>
            <a:noFill/>
          </a:ln>
        </p:spPr>
      </p:pic>
      <p:sp>
        <p:nvSpPr>
          <p:cNvPr id="22" name="Shape 24">
            <a:extLst>
              <a:ext uri="{FF2B5EF4-FFF2-40B4-BE49-F238E27FC236}">
                <a16:creationId xmlns:a16="http://schemas.microsoft.com/office/drawing/2014/main" id="{E3730926-F9F3-46B5-BFF6-9921E4484D45}"/>
              </a:ext>
            </a:extLst>
          </p:cNvPr>
          <p:cNvSpPr txBox="1">
            <a:spLocks/>
          </p:cNvSpPr>
          <p:nvPr userDrawn="1"/>
        </p:nvSpPr>
        <p:spPr>
          <a:xfrm>
            <a:off x="7128637" y="4611319"/>
            <a:ext cx="1745899" cy="393600"/>
          </a:xfrm>
          <a:prstGeom prst="rect">
            <a:avLst/>
          </a:prstGeom>
          <a:noFill/>
          <a:ln>
            <a:noFill/>
          </a:ln>
        </p:spPr>
        <p:txBody>
          <a:bodyPr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Times New Roman" panose="02020603050405020304" pitchFamily="18" charset="0"/>
                <a:ea typeface="Arial"/>
                <a:cs typeface="Times New Roman" panose="02020603050405020304" pitchFamily="18" charset="0"/>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ctr"/>
            <a:r>
              <a:rPr lang="en-GB" sz="1100" dirty="0">
                <a:solidFill>
                  <a:srgbClr val="263248"/>
                </a:solidFill>
                <a:ea typeface="Roboto Condensed Light"/>
                <a:sym typeface="Roboto Condensed Light"/>
              </a:rPr>
              <a:t>© GhanaADRHub</a:t>
            </a:r>
          </a:p>
        </p:txBody>
      </p:sp>
      <p:sp>
        <p:nvSpPr>
          <p:cNvPr id="23" name="Shape 24">
            <a:extLst>
              <a:ext uri="{FF2B5EF4-FFF2-40B4-BE49-F238E27FC236}">
                <a16:creationId xmlns:a16="http://schemas.microsoft.com/office/drawing/2014/main" id="{E3730926-F9F3-46B5-BFF6-9921E4484D45}"/>
              </a:ext>
            </a:extLst>
          </p:cNvPr>
          <p:cNvSpPr txBox="1">
            <a:spLocks/>
          </p:cNvSpPr>
          <p:nvPr userDrawn="1"/>
        </p:nvSpPr>
        <p:spPr>
          <a:xfrm>
            <a:off x="7128637" y="4611319"/>
            <a:ext cx="1745899" cy="393600"/>
          </a:xfrm>
          <a:prstGeom prst="rect">
            <a:avLst/>
          </a:prstGeom>
          <a:noFill/>
          <a:ln>
            <a:noFill/>
          </a:ln>
        </p:spPr>
        <p:txBody>
          <a:bodyPr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Times New Roman" panose="02020603050405020304" pitchFamily="18" charset="0"/>
                <a:ea typeface="Arial"/>
                <a:cs typeface="Times New Roman" panose="02020603050405020304" pitchFamily="18" charset="0"/>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ctr"/>
            <a:r>
              <a:rPr lang="en-GB" sz="1100" dirty="0">
                <a:solidFill>
                  <a:srgbClr val="263248"/>
                </a:solidFill>
                <a:ea typeface="Roboto Condensed Light"/>
                <a:sym typeface="Roboto Condensed Light"/>
              </a:rPr>
              <a:t>© </a:t>
            </a:r>
            <a:r>
              <a:rPr lang="en-GB" sz="1100" dirty="0" err="1">
                <a:solidFill>
                  <a:srgbClr val="263248"/>
                </a:solidFill>
                <a:ea typeface="Roboto Condensed Light"/>
                <a:sym typeface="Roboto Condensed Light"/>
              </a:rPr>
              <a:t>GhanaADRHub</a:t>
            </a:r>
            <a:endParaRPr lang="en-GB" sz="1100" dirty="0">
              <a:solidFill>
                <a:srgbClr val="263248"/>
              </a:solidFill>
              <a:ea typeface="Roboto Condensed Light"/>
              <a:sym typeface="Roboto Condensed Light"/>
            </a:endParaRPr>
          </a:p>
        </p:txBody>
      </p:sp>
      <p:sp>
        <p:nvSpPr>
          <p:cNvPr id="24" name="Shape 24">
            <a:extLst>
              <a:ext uri="{FF2B5EF4-FFF2-40B4-BE49-F238E27FC236}">
                <a16:creationId xmlns:a16="http://schemas.microsoft.com/office/drawing/2014/main" id="{E3730926-F9F3-46B5-BFF6-9921E4484D45}"/>
              </a:ext>
            </a:extLst>
          </p:cNvPr>
          <p:cNvSpPr txBox="1">
            <a:spLocks/>
          </p:cNvSpPr>
          <p:nvPr userDrawn="1"/>
        </p:nvSpPr>
        <p:spPr>
          <a:xfrm>
            <a:off x="7128637" y="4611319"/>
            <a:ext cx="1745899" cy="393600"/>
          </a:xfrm>
          <a:prstGeom prst="rect">
            <a:avLst/>
          </a:prstGeom>
          <a:noFill/>
          <a:ln>
            <a:noFill/>
          </a:ln>
        </p:spPr>
        <p:txBody>
          <a:bodyPr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Times New Roman" panose="02020603050405020304" pitchFamily="18" charset="0"/>
                <a:ea typeface="Arial"/>
                <a:cs typeface="Times New Roman" panose="02020603050405020304" pitchFamily="18" charset="0"/>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ctr"/>
            <a:r>
              <a:rPr lang="en-GB" sz="1100" dirty="0">
                <a:solidFill>
                  <a:srgbClr val="263248"/>
                </a:solidFill>
                <a:ea typeface="Roboto Condensed Light"/>
                <a:sym typeface="Roboto Condensed Light"/>
              </a:rPr>
              <a:t>© GhanaADRHub</a:t>
            </a:r>
          </a:p>
        </p:txBody>
      </p:sp>
    </p:spTree>
    <p:extLst>
      <p:ext uri="{BB962C8B-B14F-4D97-AF65-F5344CB8AC3E}">
        <p14:creationId xmlns:p14="http://schemas.microsoft.com/office/powerpoint/2010/main" val="21748489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bg1"/>
        </a:solidFill>
        <a:effectLst/>
      </p:bgPr>
    </p:bg>
    <p:spTree>
      <p:nvGrpSpPr>
        <p:cNvPr id="1" name="Shape 5"/>
        <p:cNvGrpSpPr/>
        <p:nvPr/>
      </p:nvGrpSpPr>
      <p:grpSpPr>
        <a:xfrm>
          <a:off x="0" y="0"/>
          <a:ext cx="0" cy="0"/>
          <a:chOff x="0" y="0"/>
          <a:chExt cx="0" cy="0"/>
        </a:xfrm>
      </p:grpSpPr>
      <p:pic>
        <p:nvPicPr>
          <p:cNvPr id="10" name="Shape 174">
            <a:extLst>
              <a:ext uri="{FF2B5EF4-FFF2-40B4-BE49-F238E27FC236}">
                <a16:creationId xmlns:a16="http://schemas.microsoft.com/office/drawing/2014/main" id="{03194118-A2EE-42C3-84CA-688D4EBE540E}"/>
              </a:ext>
            </a:extLst>
          </p:cNvPr>
          <p:cNvPicPr preferRelativeResize="0"/>
          <p:nvPr userDrawn="1"/>
        </p:nvPicPr>
        <p:blipFill>
          <a:blip r:embed="rId4">
            <a:alphaModFix/>
          </a:blip>
          <a:stretch>
            <a:fillRect/>
          </a:stretch>
        </p:blipFill>
        <p:spPr>
          <a:xfrm>
            <a:off x="0" y="0"/>
            <a:ext cx="2085378" cy="6708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0" r:id="rId1"/>
    <p:sldLayoutId id="2147483661" r:id="rId2"/>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 r="-5000" b="-1000"/>
          </a:stretch>
        </a:blip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AB45708-502F-4D49-9FA7-64F3D06C338E}"/>
              </a:ext>
            </a:extLst>
          </p:cNvPr>
          <p:cNvSpPr/>
          <p:nvPr/>
        </p:nvSpPr>
        <p:spPr>
          <a:xfrm>
            <a:off x="0" y="-19050"/>
            <a:ext cx="9144000" cy="5143500"/>
          </a:xfrm>
          <a:prstGeom prst="rect">
            <a:avLst/>
          </a:prstGeom>
          <a:solidFill>
            <a:schemeClr val="tx1">
              <a:lumMod val="95000"/>
              <a:lumOff val="5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H" dirty="0"/>
          </a:p>
        </p:txBody>
      </p:sp>
      <p:sp>
        <p:nvSpPr>
          <p:cNvPr id="3" name="TextBox 2">
            <a:extLst>
              <a:ext uri="{FF2B5EF4-FFF2-40B4-BE49-F238E27FC236}">
                <a16:creationId xmlns:a16="http://schemas.microsoft.com/office/drawing/2014/main" id="{EE2956A5-D4D0-4A5C-8DE1-2ECCC412D944}"/>
              </a:ext>
            </a:extLst>
          </p:cNvPr>
          <p:cNvSpPr txBox="1"/>
          <p:nvPr/>
        </p:nvSpPr>
        <p:spPr>
          <a:xfrm>
            <a:off x="1781175" y="2154322"/>
            <a:ext cx="5791200" cy="923330"/>
          </a:xfrm>
          <a:prstGeom prst="rect">
            <a:avLst/>
          </a:prstGeom>
          <a:noFill/>
        </p:spPr>
        <p:txBody>
          <a:bodyPr wrap="square" rtlCol="0">
            <a:spAutoFit/>
          </a:bodyPr>
          <a:lstStyle/>
          <a:p>
            <a:pPr algn="ctr"/>
            <a:r>
              <a:rPr lang="en-US" sz="5400" dirty="0">
                <a:solidFill>
                  <a:schemeClr val="bg1"/>
                </a:solidFill>
                <a:latin typeface="Calisto MT" panose="02040603050505030304" pitchFamily="18" charset="0"/>
              </a:rPr>
              <a:t>ADR ETHICS</a:t>
            </a:r>
            <a:endParaRPr lang="en-GH" sz="5400" dirty="0">
              <a:solidFill>
                <a:schemeClr val="bg1"/>
              </a:solidFill>
              <a:latin typeface="Lato Black" panose="020F0A02020204030203" pitchFamily="34" charset="0"/>
            </a:endParaRPr>
          </a:p>
        </p:txBody>
      </p:sp>
      <p:sp>
        <p:nvSpPr>
          <p:cNvPr id="4" name="TextBox 3">
            <a:extLst>
              <a:ext uri="{FF2B5EF4-FFF2-40B4-BE49-F238E27FC236}">
                <a16:creationId xmlns:a16="http://schemas.microsoft.com/office/drawing/2014/main" id="{F6201C35-DE1E-4AC8-B90C-890DDB23E73F}"/>
              </a:ext>
            </a:extLst>
          </p:cNvPr>
          <p:cNvSpPr txBox="1"/>
          <p:nvPr/>
        </p:nvSpPr>
        <p:spPr>
          <a:xfrm>
            <a:off x="2819400" y="3362235"/>
            <a:ext cx="3962400" cy="707886"/>
          </a:xfrm>
          <a:prstGeom prst="rect">
            <a:avLst/>
          </a:prstGeom>
          <a:noFill/>
        </p:spPr>
        <p:txBody>
          <a:bodyPr wrap="square" rtlCol="0">
            <a:spAutoFit/>
          </a:bodyPr>
          <a:lstStyle/>
          <a:p>
            <a:r>
              <a:rPr lang="en-GB" sz="2000" dirty="0">
                <a:solidFill>
                  <a:schemeClr val="bg1"/>
                </a:solidFill>
                <a:latin typeface="Calisto MT" panose="02040603050505030304" pitchFamily="18" charset="0"/>
                <a:ea typeface="Roboto Condensed" charset="0"/>
                <a:cs typeface="Arial" pitchFamily="34" charset="0"/>
              </a:rPr>
              <a:t>Mr. Michael Gyang-Owusu (Esq)</a:t>
            </a:r>
          </a:p>
          <a:p>
            <a:pPr algn="ctr"/>
            <a:r>
              <a:rPr lang="en-US" sz="2000" dirty="0">
                <a:solidFill>
                  <a:schemeClr val="bg1"/>
                </a:solidFill>
                <a:latin typeface="Calisto MT" panose="02040603050505030304" pitchFamily="18" charset="0"/>
              </a:rPr>
              <a:t>President</a:t>
            </a:r>
          </a:p>
        </p:txBody>
      </p:sp>
      <p:sp>
        <p:nvSpPr>
          <p:cNvPr id="5" name="TextBox 4">
            <a:extLst>
              <a:ext uri="{FF2B5EF4-FFF2-40B4-BE49-F238E27FC236}">
                <a16:creationId xmlns:a16="http://schemas.microsoft.com/office/drawing/2014/main" id="{845F31E8-3420-4DAC-BC0F-A077EAA73C85}"/>
              </a:ext>
            </a:extLst>
          </p:cNvPr>
          <p:cNvSpPr txBox="1"/>
          <p:nvPr/>
        </p:nvSpPr>
        <p:spPr>
          <a:xfrm>
            <a:off x="2362201" y="4070121"/>
            <a:ext cx="5257800" cy="584775"/>
          </a:xfrm>
          <a:prstGeom prst="rect">
            <a:avLst/>
          </a:prstGeom>
          <a:noFill/>
        </p:spPr>
        <p:txBody>
          <a:bodyPr wrap="square" rtlCol="0">
            <a:spAutoFit/>
          </a:bodyPr>
          <a:lstStyle/>
          <a:p>
            <a:r>
              <a:rPr lang="en-US" sz="1800" dirty="0">
                <a:solidFill>
                  <a:schemeClr val="bg1"/>
                </a:solidFill>
                <a:latin typeface="Lato Black" panose="020F0A02020204030203" pitchFamily="34" charset="0"/>
              </a:rPr>
              <a:t>     @Ghana Alternative Dispute Resolution Hub</a:t>
            </a:r>
            <a:endParaRPr lang="en-GH" sz="1800" dirty="0">
              <a:solidFill>
                <a:schemeClr val="bg1"/>
              </a:solidFill>
              <a:latin typeface="Lato Black" panose="020F0A02020204030203" pitchFamily="34" charset="0"/>
            </a:endParaRPr>
          </a:p>
          <a:p>
            <a:endParaRPr lang="en-GH" dirty="0"/>
          </a:p>
        </p:txBody>
      </p:sp>
      <p:pic>
        <p:nvPicPr>
          <p:cNvPr id="7" name="Picture 6">
            <a:extLst>
              <a:ext uri="{FF2B5EF4-FFF2-40B4-BE49-F238E27FC236}">
                <a16:creationId xmlns:a16="http://schemas.microsoft.com/office/drawing/2014/main" id="{057C75F9-26A7-465E-94FD-6D909E2B20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38400" y="4089229"/>
            <a:ext cx="209941" cy="273279"/>
          </a:xfrm>
          <a:prstGeom prst="rect">
            <a:avLst/>
          </a:prstGeom>
        </p:spPr>
      </p:pic>
      <p:sp>
        <p:nvSpPr>
          <p:cNvPr id="8" name="TextBox 7">
            <a:extLst>
              <a:ext uri="{FF2B5EF4-FFF2-40B4-BE49-F238E27FC236}">
                <a16:creationId xmlns:a16="http://schemas.microsoft.com/office/drawing/2014/main" id="{56D9AC4D-1158-477A-9A7A-3AB1D1C5EADC}"/>
              </a:ext>
            </a:extLst>
          </p:cNvPr>
          <p:cNvSpPr txBox="1"/>
          <p:nvPr/>
        </p:nvSpPr>
        <p:spPr>
          <a:xfrm>
            <a:off x="3105150" y="1440138"/>
            <a:ext cx="3143250" cy="461665"/>
          </a:xfrm>
          <a:prstGeom prst="rect">
            <a:avLst/>
          </a:prstGeom>
          <a:noFill/>
        </p:spPr>
        <p:txBody>
          <a:bodyPr wrap="square" rtlCol="0">
            <a:spAutoFit/>
          </a:bodyPr>
          <a:lstStyle/>
          <a:p>
            <a:pPr algn="ctr"/>
            <a:r>
              <a:rPr lang="en-US" b="1" dirty="0">
                <a:solidFill>
                  <a:schemeClr val="accent1">
                    <a:lumMod val="20000"/>
                    <a:lumOff val="80000"/>
                  </a:schemeClr>
                </a:solidFill>
                <a:latin typeface="Calisto MT" panose="02040603050505030304" pitchFamily="18" charset="0"/>
              </a:rPr>
              <a:t>Ghana ADR Hub</a:t>
            </a:r>
          </a:p>
          <a:p>
            <a:r>
              <a:rPr lang="en-US" sz="1000" dirty="0">
                <a:solidFill>
                  <a:schemeClr val="accent1">
                    <a:lumMod val="20000"/>
                    <a:lumOff val="80000"/>
                  </a:schemeClr>
                </a:solidFill>
              </a:rPr>
              <a:t>Mediation | Arbitration | Dispute System Design</a:t>
            </a:r>
            <a:endParaRPr lang="en-GH" sz="1000" dirty="0">
              <a:solidFill>
                <a:schemeClr val="accent1">
                  <a:lumMod val="20000"/>
                  <a:lumOff val="80000"/>
                </a:schemeClr>
              </a:solidFill>
            </a:endParaRPr>
          </a:p>
        </p:txBody>
      </p:sp>
      <p:pic>
        <p:nvPicPr>
          <p:cNvPr id="22" name="Picture 21">
            <a:extLst>
              <a:ext uri="{FF2B5EF4-FFF2-40B4-BE49-F238E27FC236}">
                <a16:creationId xmlns:a16="http://schemas.microsoft.com/office/drawing/2014/main" id="{126BC430-BB2C-4130-8FFB-E48CE0F395BB}"/>
              </a:ext>
            </a:extLst>
          </p:cNvPr>
          <p:cNvPicPr>
            <a:picLocks noChangeAspect="1"/>
          </p:cNvPicPr>
          <p:nvPr/>
        </p:nvPicPr>
        <p:blipFill>
          <a:blip r:embed="rId4"/>
          <a:stretch>
            <a:fillRect/>
          </a:stretch>
        </p:blipFill>
        <p:spPr>
          <a:xfrm flipV="1">
            <a:off x="3505200" y="1957799"/>
            <a:ext cx="1905000" cy="50936"/>
          </a:xfrm>
          <a:prstGeom prst="rect">
            <a:avLst/>
          </a:prstGeom>
        </p:spPr>
      </p:pic>
      <p:cxnSp>
        <p:nvCxnSpPr>
          <p:cNvPr id="24" name="Straight Connector 23">
            <a:extLst>
              <a:ext uri="{FF2B5EF4-FFF2-40B4-BE49-F238E27FC236}">
                <a16:creationId xmlns:a16="http://schemas.microsoft.com/office/drawing/2014/main" id="{B9B80C2E-AB47-4D3D-993C-3021E10B198C}"/>
              </a:ext>
            </a:extLst>
          </p:cNvPr>
          <p:cNvCxnSpPr>
            <a:cxnSpLocks/>
          </p:cNvCxnSpPr>
          <p:nvPr/>
        </p:nvCxnSpPr>
        <p:spPr>
          <a:xfrm>
            <a:off x="3733800" y="3181350"/>
            <a:ext cx="1676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0895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6490" y="361950"/>
            <a:ext cx="6440509" cy="8382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36490" y="1352550"/>
            <a:ext cx="8040709" cy="3581400"/>
          </a:xfrm>
          <a:prstGeom prst="rect">
            <a:avLst/>
          </a:prstGeom>
        </p:spPr>
        <p:txBody>
          <a:bodyPr/>
          <a:lstStyle/>
          <a:p>
            <a:endParaRPr lang="en-GH" dirty="0"/>
          </a:p>
          <a:p>
            <a:pPr marL="533400" indent="-457200" algn="just">
              <a:buClr>
                <a:schemeClr val="accent1">
                  <a:lumMod val="50000"/>
                </a:schemeClr>
              </a:buClr>
              <a:buFont typeface="+mj-lt"/>
              <a:buAutoNum type="alphaLcParenR" startAt="3"/>
            </a:pPr>
            <a:r>
              <a:rPr lang="en-US" sz="2400" dirty="0">
                <a:latin typeface="Calisto MT" panose="02040603050505030304" pitchFamily="18" charset="0"/>
              </a:rPr>
              <a:t>A mediator shall disclose, as soon as practicable, all actual and potential conflicts of interest that are reasonably known to the mediator and could reasonably be seen as raising a question about the mediator’s impartiality. After disclosure, if all parties agree, the mediator may proceed with the mediation. </a:t>
            </a:r>
          </a:p>
          <a:p>
            <a:pPr marL="76200" indent="0">
              <a:buNone/>
            </a:pPr>
            <a:endParaRPr lang="en-US" sz="2000" b="1" dirty="0">
              <a:latin typeface="Calisto MT" panose="02040603050505030304" pitchFamily="18" charset="0"/>
            </a:endParaRPr>
          </a:p>
        </p:txBody>
      </p:sp>
      <p:sp>
        <p:nvSpPr>
          <p:cNvPr id="4" name="Slide Number Placeholder 3"/>
          <p:cNvSpPr>
            <a:spLocks noGrp="1"/>
          </p:cNvSpPr>
          <p:nvPr>
            <p:ph type="sldNum" idx="12"/>
          </p:nvPr>
        </p:nvSpPr>
        <p:spPr/>
        <p:txBody>
          <a:bodyPr/>
          <a:lstStyle/>
          <a:p>
            <a:pPr marL="0" lvl="0" indent="0">
              <a:spcBef>
                <a:spcPts val="0"/>
              </a:spcBef>
              <a:spcAft>
                <a:spcPts val="0"/>
              </a:spcAft>
              <a:buNone/>
            </a:pPr>
            <a:r>
              <a:rPr lang="en-GB" dirty="0"/>
              <a:t>9</a:t>
            </a:r>
          </a:p>
        </p:txBody>
      </p:sp>
    </p:spTree>
    <p:extLst>
      <p:ext uri="{BB962C8B-B14F-4D97-AF65-F5344CB8AC3E}">
        <p14:creationId xmlns:p14="http://schemas.microsoft.com/office/powerpoint/2010/main" val="566000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61950"/>
            <a:ext cx="6553200" cy="8382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0" y="1733550"/>
            <a:ext cx="8648200" cy="3505200"/>
          </a:xfrm>
          <a:prstGeom prst="rect">
            <a:avLst/>
          </a:prstGeom>
        </p:spPr>
        <p:txBody>
          <a:bodyPr/>
          <a:lstStyle/>
          <a:p>
            <a:pPr marL="533400" indent="-457200" algn="just">
              <a:buClr>
                <a:schemeClr val="accent1">
                  <a:lumMod val="50000"/>
                </a:schemeClr>
              </a:buClr>
              <a:buFont typeface="+mj-lt"/>
              <a:buAutoNum type="alphaLcParenR" startAt="4"/>
            </a:pPr>
            <a:r>
              <a:rPr lang="en-US" sz="2000" dirty="0">
                <a:latin typeface="Calisto MT" panose="02040603050505030304" pitchFamily="18" charset="0"/>
              </a:rPr>
              <a:t>If a mediator learns any fact after accepting a mediation that raises a question with respect to that mediator’s service creating a potential or actual conflict of interest, the mediator shall disclose it as quickly as practicable. After disclosure, if all parties agree, the mediator may proceed with the mediation. </a:t>
            </a:r>
          </a:p>
          <a:p>
            <a:pPr marL="533400" indent="-457200" algn="just">
              <a:buClr>
                <a:schemeClr val="accent1">
                  <a:lumMod val="50000"/>
                </a:schemeClr>
              </a:buClr>
              <a:buFont typeface="+mj-lt"/>
              <a:buAutoNum type="alphaLcParenR" startAt="4"/>
            </a:pPr>
            <a:endParaRPr lang="en-US" sz="2000" dirty="0">
              <a:latin typeface="Calisto MT" panose="02040603050505030304" pitchFamily="18" charset="0"/>
            </a:endParaRPr>
          </a:p>
          <a:p>
            <a:pPr marL="533400" indent="-457200" algn="just">
              <a:buClr>
                <a:schemeClr val="accent1">
                  <a:lumMod val="50000"/>
                </a:schemeClr>
              </a:buClr>
              <a:buFont typeface="+mj-lt"/>
              <a:buAutoNum type="alphaLcParenR" startAt="4"/>
            </a:pPr>
            <a:r>
              <a:rPr lang="en-US" sz="2000" dirty="0">
                <a:latin typeface="Calisto MT" panose="02040603050505030304" pitchFamily="18" charset="0"/>
              </a:rPr>
              <a:t>If a mediator’s conflict of interest might reasonably be viewed as undermining the integrity of the mediation, a mediator shall withdraw from or decline to proceed with the mediation regardless of the expressed desire or agreement of the parties to the contrary. </a:t>
            </a:r>
          </a:p>
          <a:p>
            <a:pPr marL="533400" indent="-457200" algn="just">
              <a:buClr>
                <a:schemeClr val="accent1">
                  <a:lumMod val="50000"/>
                </a:schemeClr>
              </a:buClr>
              <a:buFont typeface="+mj-lt"/>
              <a:buAutoNum type="alphaLcParenR" startAt="4"/>
            </a:pPr>
            <a:endParaRPr lang="en-US" dirty="0">
              <a:latin typeface="Calisto MT" panose="02040603050505030304" pitchFamily="18" charset="0"/>
            </a:endParaRPr>
          </a:p>
          <a:p>
            <a:pPr marL="76200" indent="0">
              <a:buNone/>
            </a:pPr>
            <a:endParaRPr lang="en-US" sz="4000" b="1" dirty="0">
              <a:latin typeface="Calisto MT" panose="02040603050505030304" pitchFamily="18" charset="0"/>
            </a:endParaRPr>
          </a:p>
        </p:txBody>
      </p:sp>
      <p:sp>
        <p:nvSpPr>
          <p:cNvPr id="4" name="Slide Number Placeholder 3"/>
          <p:cNvSpPr>
            <a:spLocks noGrp="1"/>
          </p:cNvSpPr>
          <p:nvPr>
            <p:ph type="sldNum" idx="12"/>
          </p:nvPr>
        </p:nvSpPr>
        <p:spPr>
          <a:xfrm>
            <a:off x="8686800" y="4636500"/>
            <a:ext cx="418600" cy="315600"/>
          </a:xfrm>
        </p:spPr>
        <p:txBody>
          <a:bodyPr/>
          <a:lstStyle/>
          <a:p>
            <a:pPr marL="0" lvl="0" indent="0">
              <a:spcBef>
                <a:spcPts val="0"/>
              </a:spcBef>
              <a:spcAft>
                <a:spcPts val="0"/>
              </a:spcAft>
              <a:buNone/>
            </a:pPr>
            <a:r>
              <a:rPr lang="en-GB" dirty="0"/>
              <a:t>10</a:t>
            </a:r>
            <a:endParaRPr lang="en-US" dirty="0"/>
          </a:p>
        </p:txBody>
      </p:sp>
    </p:spTree>
    <p:extLst>
      <p:ext uri="{BB962C8B-B14F-4D97-AF65-F5344CB8AC3E}">
        <p14:creationId xmlns:p14="http://schemas.microsoft.com/office/powerpoint/2010/main" val="283681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61950"/>
            <a:ext cx="6477000" cy="8382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38600" y="1200151"/>
            <a:ext cx="8191000" cy="3943349"/>
          </a:xfrm>
          <a:prstGeom prst="rect">
            <a:avLst/>
          </a:prstGeom>
        </p:spPr>
        <p:txBody>
          <a:bodyPr/>
          <a:lstStyle/>
          <a:p>
            <a:pPr marL="533400" indent="-457200" algn="just">
              <a:buClr>
                <a:schemeClr val="accent1">
                  <a:lumMod val="50000"/>
                </a:schemeClr>
              </a:buClr>
              <a:buFont typeface="+mj-lt"/>
              <a:buAutoNum type="alphaLcParenR" startAt="6"/>
            </a:pPr>
            <a:endParaRPr lang="en-US" sz="2000" dirty="0">
              <a:latin typeface="Calisto MT" panose="02040603050505030304" pitchFamily="18" charset="0"/>
            </a:endParaRPr>
          </a:p>
          <a:p>
            <a:pPr marL="533400" indent="-457200" algn="just">
              <a:buClr>
                <a:schemeClr val="accent1">
                  <a:lumMod val="50000"/>
                </a:schemeClr>
              </a:buClr>
              <a:buFont typeface="+mj-lt"/>
              <a:buAutoNum type="alphaLcParenR" startAt="6"/>
            </a:pPr>
            <a:r>
              <a:rPr lang="en-US" sz="2000" dirty="0">
                <a:latin typeface="Calisto MT" panose="02040603050505030304" pitchFamily="18" charset="0"/>
              </a:rPr>
              <a:t>Subsequent to a mediation, a mediator shall not establish another relationship with any of the participants in any matter that would raise questions about the integrity of the mediation. When a mediator develops personal or professional relationships with parties, other individuals or organizations following a mediation in which they were involved, the mediator should consider factors such as time elapsed following the mediation, the nature of the relationships established, and services offered when determining whether the relationships might create a perceived or actual conflict of interest. </a:t>
            </a:r>
          </a:p>
          <a:p>
            <a:pPr marL="76200" indent="0">
              <a:buNone/>
            </a:pPr>
            <a:endParaRPr lang="en-US" sz="4000" b="1" dirty="0">
              <a:latin typeface="Calisto MT" panose="02040603050505030304" pitchFamily="18" charset="0"/>
            </a:endParaRPr>
          </a:p>
        </p:txBody>
      </p:sp>
      <p:sp>
        <p:nvSpPr>
          <p:cNvPr id="4" name="Slide Number Placeholder 3"/>
          <p:cNvSpPr>
            <a:spLocks noGrp="1"/>
          </p:cNvSpPr>
          <p:nvPr>
            <p:ph type="sldNum" idx="12"/>
          </p:nvPr>
        </p:nvSpPr>
        <p:spPr>
          <a:xfrm>
            <a:off x="8686800" y="4636500"/>
            <a:ext cx="418600" cy="315600"/>
          </a:xfrm>
        </p:spPr>
        <p:txBody>
          <a:bodyPr/>
          <a:lstStyle/>
          <a:p>
            <a:pPr marL="0" lvl="0" indent="0">
              <a:spcBef>
                <a:spcPts val="0"/>
              </a:spcBef>
              <a:spcAft>
                <a:spcPts val="0"/>
              </a:spcAft>
              <a:buNone/>
            </a:pPr>
            <a:r>
              <a:rPr lang="en-GB" dirty="0"/>
              <a:t>11</a:t>
            </a:r>
            <a:endParaRPr lang="en-US" dirty="0"/>
          </a:p>
        </p:txBody>
      </p:sp>
    </p:spTree>
    <p:extLst>
      <p:ext uri="{BB962C8B-B14F-4D97-AF65-F5344CB8AC3E}">
        <p14:creationId xmlns:p14="http://schemas.microsoft.com/office/powerpoint/2010/main" val="3936910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61950"/>
            <a:ext cx="6477000" cy="8382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38600" y="1200151"/>
            <a:ext cx="8191000" cy="3943349"/>
          </a:xfrm>
          <a:prstGeom prst="rect">
            <a:avLst/>
          </a:prstGeom>
        </p:spPr>
        <p:txBody>
          <a:bodyPr/>
          <a:lstStyle/>
          <a:p>
            <a:pPr marL="76200" algn="ctr">
              <a:buClr>
                <a:schemeClr val="accent1">
                  <a:lumMod val="50000"/>
                </a:schemeClr>
              </a:buClr>
            </a:pPr>
            <a:r>
              <a:rPr lang="en-US" sz="2400" b="1" dirty="0">
                <a:latin typeface="Calisto MT" panose="02040603050505030304" pitchFamily="18" charset="0"/>
              </a:rPr>
              <a:t>STANDARD IV</a:t>
            </a:r>
          </a:p>
          <a:p>
            <a:pPr marL="76200">
              <a:buClr>
                <a:schemeClr val="accent1">
                  <a:lumMod val="50000"/>
                </a:schemeClr>
              </a:buClr>
            </a:pPr>
            <a:r>
              <a:rPr lang="en-US" sz="2000" b="1" dirty="0">
                <a:latin typeface="Calisto MT" panose="02040603050505030304" pitchFamily="18" charset="0"/>
              </a:rPr>
              <a:t>Competence </a:t>
            </a:r>
            <a:endParaRPr lang="en-GH" sz="2000" dirty="0"/>
          </a:p>
          <a:p>
            <a:pPr marL="533400" indent="-457200">
              <a:buClr>
                <a:schemeClr val="accent1">
                  <a:lumMod val="50000"/>
                </a:schemeClr>
              </a:buClr>
              <a:buSzPct val="100000"/>
              <a:buFont typeface="+mj-lt"/>
              <a:buAutoNum type="alphaLcParenR"/>
            </a:pPr>
            <a:r>
              <a:rPr lang="en-US" sz="2000" dirty="0">
                <a:latin typeface="Calisto MT" panose="02040603050505030304" pitchFamily="18" charset="0"/>
              </a:rPr>
              <a:t>A mediator shall mediate only when the mediator has the necessary competence to satisfy the reasonable expectations of the parties. </a:t>
            </a:r>
          </a:p>
          <a:p>
            <a:pPr marL="533400" indent="-457200">
              <a:buClr>
                <a:schemeClr val="accent1">
                  <a:lumMod val="50000"/>
                </a:schemeClr>
              </a:buClr>
              <a:buFont typeface="+mj-lt"/>
              <a:buAutoNum type="alphaLcParenR"/>
            </a:pPr>
            <a:endParaRPr lang="en-GH" sz="2000" dirty="0">
              <a:latin typeface="Calisto MT" panose="02040603050505030304" pitchFamily="18" charset="0"/>
            </a:endParaRPr>
          </a:p>
          <a:p>
            <a:pPr marL="419100" indent="-342900" algn="just">
              <a:buClr>
                <a:schemeClr val="accent1">
                  <a:lumMod val="50000"/>
                </a:schemeClr>
              </a:buClr>
              <a:buSzPct val="100000"/>
              <a:buFont typeface="+mj-lt"/>
              <a:buAutoNum type="arabicParenR"/>
            </a:pPr>
            <a:r>
              <a:rPr lang="en-US" sz="2000" dirty="0">
                <a:latin typeface="Calisto MT" panose="02040603050505030304" pitchFamily="18" charset="0"/>
              </a:rPr>
              <a:t>Any person may be selected as a mediator, provided that the parties are satisfied with the mediator’s competence and qualifications. Training, experience in mediation, skills, cultural understandings and other qualities are often necessary for mediator competence. A person who offers to serve as a mediator creates the expectation that the person is competent to mediate effectively. </a:t>
            </a:r>
          </a:p>
          <a:p>
            <a:pPr marL="76200" algn="just">
              <a:buClr>
                <a:schemeClr val="accent1">
                  <a:lumMod val="50000"/>
                </a:schemeClr>
              </a:buClr>
            </a:pPr>
            <a:endParaRPr lang="en-US" sz="2000" dirty="0">
              <a:latin typeface="Calisto MT" panose="02040603050505030304" pitchFamily="18" charset="0"/>
            </a:endParaRPr>
          </a:p>
        </p:txBody>
      </p:sp>
      <p:sp>
        <p:nvSpPr>
          <p:cNvPr id="4" name="Slide Number Placeholder 3"/>
          <p:cNvSpPr>
            <a:spLocks noGrp="1"/>
          </p:cNvSpPr>
          <p:nvPr>
            <p:ph type="sldNum" idx="12"/>
          </p:nvPr>
        </p:nvSpPr>
        <p:spPr>
          <a:xfrm>
            <a:off x="8686800" y="4636500"/>
            <a:ext cx="418600" cy="315600"/>
          </a:xfrm>
        </p:spPr>
        <p:txBody>
          <a:bodyPr/>
          <a:lstStyle/>
          <a:p>
            <a:pPr marL="0" lvl="0" indent="0">
              <a:spcBef>
                <a:spcPts val="0"/>
              </a:spcBef>
              <a:spcAft>
                <a:spcPts val="0"/>
              </a:spcAft>
              <a:buNone/>
            </a:pPr>
            <a:r>
              <a:rPr lang="en-GB" dirty="0"/>
              <a:t>12</a:t>
            </a:r>
            <a:endParaRPr lang="en-US" dirty="0"/>
          </a:p>
        </p:txBody>
      </p:sp>
    </p:spTree>
    <p:extLst>
      <p:ext uri="{BB962C8B-B14F-4D97-AF65-F5344CB8AC3E}">
        <p14:creationId xmlns:p14="http://schemas.microsoft.com/office/powerpoint/2010/main" val="3575298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392575"/>
            <a:ext cx="6400800" cy="731375"/>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139701" y="1477525"/>
            <a:ext cx="8305800" cy="3474575"/>
          </a:xfrm>
          <a:prstGeom prst="rect">
            <a:avLst/>
          </a:prstGeom>
        </p:spPr>
        <p:txBody>
          <a:bodyPr/>
          <a:lstStyle/>
          <a:p>
            <a:pPr marL="533400" indent="-457200" algn="just">
              <a:buClr>
                <a:schemeClr val="accent1">
                  <a:lumMod val="50000"/>
                </a:schemeClr>
              </a:buClr>
              <a:buFont typeface="+mj-lt"/>
              <a:buAutoNum type="arabicParenR" startAt="2"/>
            </a:pPr>
            <a:r>
              <a:rPr lang="en-US" sz="2400" dirty="0">
                <a:latin typeface="Calisto MT" panose="02040603050505030304" pitchFamily="18" charset="0"/>
              </a:rPr>
              <a:t>A mediator should attend educational programs and related activities to maintain and enhance the mediator’s knowledge and skills related to mediation. </a:t>
            </a:r>
          </a:p>
          <a:p>
            <a:pPr marL="533400" indent="-457200" algn="just">
              <a:buClr>
                <a:schemeClr val="accent1">
                  <a:lumMod val="50000"/>
                </a:schemeClr>
              </a:buClr>
              <a:buFont typeface="+mj-lt"/>
              <a:buAutoNum type="arabicParenR" startAt="2"/>
            </a:pPr>
            <a:endParaRPr lang="en-US" sz="2400" dirty="0">
              <a:latin typeface="Calisto MT" panose="02040603050505030304" pitchFamily="18" charset="0"/>
            </a:endParaRPr>
          </a:p>
          <a:p>
            <a:pPr marL="533400" indent="-457200" algn="just">
              <a:buClr>
                <a:schemeClr val="accent1">
                  <a:lumMod val="50000"/>
                </a:schemeClr>
              </a:buClr>
              <a:buFont typeface="+mj-lt"/>
              <a:buAutoNum type="arabicParenR" startAt="2"/>
            </a:pPr>
            <a:r>
              <a:rPr lang="en-US" sz="2400" dirty="0">
                <a:latin typeface="Calisto MT" panose="02040603050505030304" pitchFamily="18" charset="0"/>
              </a:rPr>
              <a:t>A mediator should have available for the parties’ information relevant to the mediator’s training, education, experience and approach to conducting a mediation. </a:t>
            </a:r>
          </a:p>
          <a:p>
            <a:pPr marL="533400" indent="-457200" algn="just">
              <a:buClr>
                <a:schemeClr val="accent1">
                  <a:lumMod val="50000"/>
                </a:schemeClr>
              </a:buClr>
              <a:buFont typeface="+mj-lt"/>
              <a:buAutoNum type="arabicParenR" startAt="2"/>
            </a:pPr>
            <a:endParaRPr lang="en-US" dirty="0">
              <a:latin typeface="Calisto MT" panose="02040603050505030304" pitchFamily="18" charset="0"/>
            </a:endParaRPr>
          </a:p>
          <a:p>
            <a:pPr marL="590550" indent="-514350" algn="just">
              <a:buClr>
                <a:schemeClr val="accent1">
                  <a:lumMod val="50000"/>
                </a:schemeClr>
              </a:buClr>
              <a:buFont typeface="+mj-lt"/>
              <a:buAutoNum type="romanLcPeriod" startAt="5"/>
            </a:pPr>
            <a:endParaRPr lang="en-US" dirty="0">
              <a:latin typeface="Calisto MT" panose="02040603050505030304" pitchFamily="18" charset="0"/>
            </a:endParaRPr>
          </a:p>
        </p:txBody>
      </p:sp>
      <p:sp>
        <p:nvSpPr>
          <p:cNvPr id="4" name="Slide Number Placeholder 3"/>
          <p:cNvSpPr>
            <a:spLocks noGrp="1"/>
          </p:cNvSpPr>
          <p:nvPr>
            <p:ph type="sldNum" idx="12"/>
          </p:nvPr>
        </p:nvSpPr>
        <p:spPr>
          <a:xfrm>
            <a:off x="8686800" y="4636500"/>
            <a:ext cx="418600" cy="315600"/>
          </a:xfrm>
        </p:spPr>
        <p:txBody>
          <a:bodyPr/>
          <a:lstStyle/>
          <a:p>
            <a:pPr marL="0" lvl="0" indent="0">
              <a:spcBef>
                <a:spcPts val="0"/>
              </a:spcBef>
              <a:spcAft>
                <a:spcPts val="0"/>
              </a:spcAft>
              <a:buNone/>
            </a:pPr>
            <a:r>
              <a:rPr lang="en-GB" dirty="0"/>
              <a:t>13</a:t>
            </a:r>
            <a:endParaRPr lang="en-US" dirty="0"/>
          </a:p>
        </p:txBody>
      </p:sp>
    </p:spTree>
    <p:extLst>
      <p:ext uri="{BB962C8B-B14F-4D97-AF65-F5344CB8AC3E}">
        <p14:creationId xmlns:p14="http://schemas.microsoft.com/office/powerpoint/2010/main" val="4205683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392575"/>
            <a:ext cx="6400800" cy="7662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152400" y="1158774"/>
            <a:ext cx="8458200" cy="3477725"/>
          </a:xfrm>
          <a:prstGeom prst="rect">
            <a:avLst/>
          </a:prstGeom>
        </p:spPr>
        <p:txBody>
          <a:bodyPr/>
          <a:lstStyle/>
          <a:p>
            <a:pPr marL="590550" indent="-514350" algn="just">
              <a:buClr>
                <a:schemeClr val="accent1">
                  <a:lumMod val="50000"/>
                </a:schemeClr>
              </a:buClr>
              <a:buSzPct val="100000"/>
              <a:buFont typeface="+mj-lt"/>
              <a:buAutoNum type="alphaLcParenR" startAt="2"/>
            </a:pPr>
            <a:endParaRPr lang="en-US" sz="2400" dirty="0">
              <a:latin typeface="Calisto MT" panose="02040603050505030304" pitchFamily="18" charset="0"/>
            </a:endParaRPr>
          </a:p>
          <a:p>
            <a:pPr marL="590550" indent="-514350" algn="just">
              <a:buClr>
                <a:schemeClr val="accent1">
                  <a:lumMod val="50000"/>
                </a:schemeClr>
              </a:buClr>
              <a:buSzPct val="100000"/>
              <a:buFont typeface="+mj-lt"/>
              <a:buAutoNum type="alphaLcParenR" startAt="2"/>
            </a:pPr>
            <a:r>
              <a:rPr lang="en-US" sz="2000" dirty="0">
                <a:latin typeface="Calisto MT" panose="02040603050505030304" pitchFamily="18" charset="0"/>
              </a:rPr>
              <a:t>If a mediator, during the course of a mediation determines that the mediator cannot conduct the mediation competently, the mediator shall discuss that determination with the parties as soon as is practicable and take appropriate steps to address the situation, including, but not limited to, withdrawing or requesting appropriate assistance. </a:t>
            </a:r>
          </a:p>
          <a:p>
            <a:pPr marL="590550" indent="-514350" algn="just">
              <a:buClr>
                <a:schemeClr val="accent1">
                  <a:lumMod val="50000"/>
                </a:schemeClr>
              </a:buClr>
              <a:buSzPct val="100000"/>
              <a:buFont typeface="+mj-lt"/>
              <a:buAutoNum type="alphaLcParenR" startAt="2"/>
            </a:pPr>
            <a:endParaRPr lang="en-US" sz="2000" dirty="0">
              <a:latin typeface="Calisto MT" panose="02040603050505030304" pitchFamily="18" charset="0"/>
            </a:endParaRPr>
          </a:p>
          <a:p>
            <a:pPr marL="590550" indent="-514350" algn="just">
              <a:buClr>
                <a:schemeClr val="accent1">
                  <a:lumMod val="50000"/>
                </a:schemeClr>
              </a:buClr>
              <a:buSzPct val="100000"/>
              <a:buFont typeface="+mj-lt"/>
              <a:buAutoNum type="alphaLcParenR" startAt="2"/>
            </a:pPr>
            <a:r>
              <a:rPr lang="en-US" sz="2000" dirty="0">
                <a:latin typeface="Calisto MT" panose="02040603050505030304" pitchFamily="18" charset="0"/>
              </a:rPr>
              <a:t>If a mediator’s ability to conduct a mediation is impaired by drugs, alcohol, medication or otherwise, the mediator shall not conduct the mediation. </a:t>
            </a:r>
          </a:p>
          <a:p>
            <a:pPr marL="590550" indent="-514350" algn="just">
              <a:buClr>
                <a:schemeClr val="accent1">
                  <a:lumMod val="50000"/>
                </a:schemeClr>
              </a:buClr>
              <a:buSzPct val="100000"/>
              <a:buFont typeface="+mj-lt"/>
              <a:buAutoNum type="alphaLcParenR" startAt="2"/>
            </a:pPr>
            <a:endParaRPr lang="en-US" sz="2000" dirty="0">
              <a:latin typeface="Calisto MT" panose="02040603050505030304" pitchFamily="18" charset="0"/>
            </a:endParaRPr>
          </a:p>
          <a:p>
            <a:pPr marL="590550" indent="-514350" algn="just">
              <a:buClr>
                <a:schemeClr val="accent1">
                  <a:lumMod val="50000"/>
                </a:schemeClr>
              </a:buClr>
              <a:buSzPct val="100000"/>
              <a:buFont typeface="+mj-lt"/>
              <a:buAutoNum type="alphaLcParenR" startAt="2"/>
            </a:pPr>
            <a:endParaRPr lang="en-US" sz="2000" dirty="0">
              <a:latin typeface="Calisto MT" panose="02040603050505030304" pitchFamily="18" charset="0"/>
            </a:endParaRPr>
          </a:p>
          <a:p>
            <a:pPr marL="76200" indent="0">
              <a:buClr>
                <a:schemeClr val="accent1">
                  <a:lumMod val="50000"/>
                </a:schemeClr>
              </a:buClr>
              <a:buNone/>
            </a:pPr>
            <a:br>
              <a:rPr lang="en-US" sz="2400" dirty="0">
                <a:solidFill>
                  <a:schemeClr val="tx1"/>
                </a:solidFill>
                <a:latin typeface="Calisto MT" panose="02040603050505030304" pitchFamily="18" charset="0"/>
              </a:rPr>
            </a:br>
            <a:endParaRPr lang="en-US" sz="2400" dirty="0">
              <a:solidFill>
                <a:schemeClr val="tx1"/>
              </a:solidFill>
              <a:latin typeface="Calisto MT" panose="02040603050505030304" pitchFamily="18" charset="0"/>
            </a:endParaRPr>
          </a:p>
        </p:txBody>
      </p:sp>
      <p:sp>
        <p:nvSpPr>
          <p:cNvPr id="4" name="Slide Number Placeholder 3"/>
          <p:cNvSpPr>
            <a:spLocks noGrp="1"/>
          </p:cNvSpPr>
          <p:nvPr>
            <p:ph type="sldNum" idx="12"/>
          </p:nvPr>
        </p:nvSpPr>
        <p:spPr>
          <a:xfrm>
            <a:off x="8686800" y="4636500"/>
            <a:ext cx="418600" cy="315600"/>
          </a:xfrm>
        </p:spPr>
        <p:txBody>
          <a:bodyPr/>
          <a:lstStyle/>
          <a:p>
            <a:pPr marL="0" lvl="0" indent="0">
              <a:spcBef>
                <a:spcPts val="0"/>
              </a:spcBef>
              <a:spcAft>
                <a:spcPts val="0"/>
              </a:spcAft>
              <a:buNone/>
            </a:pPr>
            <a:r>
              <a:rPr lang="en-GB" dirty="0"/>
              <a:t>14</a:t>
            </a:r>
            <a:endParaRPr lang="en-US" dirty="0"/>
          </a:p>
        </p:txBody>
      </p:sp>
    </p:spTree>
    <p:extLst>
      <p:ext uri="{BB962C8B-B14F-4D97-AF65-F5344CB8AC3E}">
        <p14:creationId xmlns:p14="http://schemas.microsoft.com/office/powerpoint/2010/main" val="4022859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 y="361950"/>
            <a:ext cx="6400800" cy="7620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76200" y="1352550"/>
            <a:ext cx="8077200" cy="3505200"/>
          </a:xfrm>
          <a:prstGeom prst="rect">
            <a:avLst/>
          </a:prstGeom>
        </p:spPr>
        <p:txBody>
          <a:bodyPr/>
          <a:lstStyle/>
          <a:p>
            <a:pPr marL="76200" indent="0" algn="ctr">
              <a:buClr>
                <a:schemeClr val="accent1">
                  <a:lumMod val="50000"/>
                </a:schemeClr>
              </a:buClr>
              <a:buNone/>
            </a:pPr>
            <a:r>
              <a:rPr lang="en-US" sz="2400" b="1" dirty="0">
                <a:latin typeface="Calisto MT" panose="02040603050505030304" pitchFamily="18" charset="0"/>
              </a:rPr>
              <a:t>STANDARD V. </a:t>
            </a:r>
          </a:p>
          <a:p>
            <a:pPr marL="76200" indent="0">
              <a:buClr>
                <a:schemeClr val="accent1">
                  <a:lumMod val="50000"/>
                </a:schemeClr>
              </a:buClr>
              <a:buNone/>
            </a:pPr>
            <a:r>
              <a:rPr lang="en-US" sz="2400" b="1" dirty="0">
                <a:latin typeface="Calisto MT" panose="02040603050505030304" pitchFamily="18" charset="0"/>
              </a:rPr>
              <a:t>Confidentiality</a:t>
            </a:r>
            <a:r>
              <a:rPr lang="en-US" sz="2400" dirty="0">
                <a:latin typeface="Calisto MT" panose="02040603050505030304" pitchFamily="18" charset="0"/>
              </a:rPr>
              <a:t> </a:t>
            </a:r>
          </a:p>
          <a:p>
            <a:pPr marL="533400" indent="-457200" algn="just">
              <a:buClr>
                <a:schemeClr val="accent1">
                  <a:lumMod val="50000"/>
                </a:schemeClr>
              </a:buClr>
              <a:buFont typeface="+mj-lt"/>
              <a:buAutoNum type="alphaLcParenR"/>
            </a:pPr>
            <a:r>
              <a:rPr lang="en-US" sz="2400" dirty="0">
                <a:latin typeface="Calisto MT" panose="02040603050505030304" pitchFamily="18" charset="0"/>
              </a:rPr>
              <a:t>A mediator shall maintain the confidentiality of all information obtained by the mediator in mediation, unless otherwise agreed to by the parties or required by applicable law. </a:t>
            </a:r>
          </a:p>
          <a:p>
            <a:pPr marL="76200" indent="0">
              <a:buNone/>
            </a:pPr>
            <a:endParaRPr lang="en-US" sz="4000" b="1" dirty="0">
              <a:latin typeface="Calisto MT" panose="02040603050505030304" pitchFamily="18" charset="0"/>
            </a:endParaRPr>
          </a:p>
        </p:txBody>
      </p:sp>
      <p:sp>
        <p:nvSpPr>
          <p:cNvPr id="4" name="Slide Number Placeholder 3"/>
          <p:cNvSpPr>
            <a:spLocks noGrp="1"/>
          </p:cNvSpPr>
          <p:nvPr>
            <p:ph type="sldNum" idx="12"/>
          </p:nvPr>
        </p:nvSpPr>
        <p:spPr>
          <a:xfrm>
            <a:off x="8686800" y="4636500"/>
            <a:ext cx="418600" cy="315600"/>
          </a:xfrm>
        </p:spPr>
        <p:txBody>
          <a:bodyPr/>
          <a:lstStyle/>
          <a:p>
            <a:pPr marL="0" lvl="0" indent="0">
              <a:spcBef>
                <a:spcPts val="0"/>
              </a:spcBef>
              <a:spcAft>
                <a:spcPts val="0"/>
              </a:spcAft>
              <a:buNone/>
            </a:pPr>
            <a:r>
              <a:rPr lang="en-GB" dirty="0"/>
              <a:t>16</a:t>
            </a:r>
            <a:endParaRPr lang="en-US" dirty="0"/>
          </a:p>
        </p:txBody>
      </p:sp>
    </p:spTree>
    <p:extLst>
      <p:ext uri="{BB962C8B-B14F-4D97-AF65-F5344CB8AC3E}">
        <p14:creationId xmlns:p14="http://schemas.microsoft.com/office/powerpoint/2010/main" val="45970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 y="438150"/>
            <a:ext cx="6553200" cy="7620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64000" y="2038350"/>
            <a:ext cx="8382000" cy="3145500"/>
          </a:xfrm>
          <a:prstGeom prst="rect">
            <a:avLst/>
          </a:prstGeom>
        </p:spPr>
        <p:txBody>
          <a:bodyPr/>
          <a:lstStyle/>
          <a:p>
            <a:pPr marL="533400" indent="-457200" algn="just">
              <a:buClr>
                <a:schemeClr val="accent1">
                  <a:lumMod val="50000"/>
                </a:schemeClr>
              </a:buClr>
              <a:buFont typeface="+mj-lt"/>
              <a:buAutoNum type="arabicPeriod"/>
            </a:pPr>
            <a:endParaRPr lang="en-US" dirty="0">
              <a:latin typeface="Calisto MT" panose="02040603050505030304" pitchFamily="18" charset="0"/>
            </a:endParaRPr>
          </a:p>
          <a:p>
            <a:pPr marL="533400" indent="-457200" algn="just">
              <a:buClr>
                <a:schemeClr val="accent1">
                  <a:lumMod val="50000"/>
                </a:schemeClr>
              </a:buClr>
              <a:buFont typeface="+mj-lt"/>
              <a:buAutoNum type="arabicPeriod"/>
            </a:pPr>
            <a:endParaRPr lang="en-US" sz="4000" dirty="0">
              <a:latin typeface="Calisto MT" panose="02040603050505030304" pitchFamily="18" charset="0"/>
            </a:endParaRPr>
          </a:p>
        </p:txBody>
      </p:sp>
      <p:sp>
        <p:nvSpPr>
          <p:cNvPr id="4" name="Slide Number Placeholder 3"/>
          <p:cNvSpPr>
            <a:spLocks noGrp="1"/>
          </p:cNvSpPr>
          <p:nvPr>
            <p:ph type="sldNum" idx="12"/>
          </p:nvPr>
        </p:nvSpPr>
        <p:spPr>
          <a:xfrm>
            <a:off x="8686800" y="4636500"/>
            <a:ext cx="418600" cy="315600"/>
          </a:xfrm>
        </p:spPr>
        <p:txBody>
          <a:bodyPr/>
          <a:lstStyle/>
          <a:p>
            <a:pPr marL="0" lvl="0" indent="0">
              <a:spcBef>
                <a:spcPts val="0"/>
              </a:spcBef>
              <a:spcAft>
                <a:spcPts val="0"/>
              </a:spcAft>
              <a:buNone/>
            </a:pPr>
            <a:r>
              <a:rPr lang="en-GB" dirty="0"/>
              <a:t>17</a:t>
            </a:r>
            <a:endParaRPr lang="en-US" dirty="0"/>
          </a:p>
        </p:txBody>
      </p:sp>
      <p:sp>
        <p:nvSpPr>
          <p:cNvPr id="5" name="Rectangle 4">
            <a:extLst>
              <a:ext uri="{FF2B5EF4-FFF2-40B4-BE49-F238E27FC236}">
                <a16:creationId xmlns:a16="http://schemas.microsoft.com/office/drawing/2014/main" id="{4066DA04-6556-4B1F-B79A-A91E906D1D21}"/>
              </a:ext>
            </a:extLst>
          </p:cNvPr>
          <p:cNvSpPr/>
          <p:nvPr/>
        </p:nvSpPr>
        <p:spPr>
          <a:xfrm>
            <a:off x="50420" y="1392880"/>
            <a:ext cx="8305800" cy="3416320"/>
          </a:xfrm>
          <a:prstGeom prst="rect">
            <a:avLst/>
          </a:prstGeom>
        </p:spPr>
        <p:txBody>
          <a:bodyPr wrap="square">
            <a:spAutoFit/>
          </a:bodyPr>
          <a:lstStyle/>
          <a:p>
            <a:pPr marL="533400" indent="-457200" algn="just">
              <a:buClr>
                <a:schemeClr val="accent1">
                  <a:lumMod val="50000"/>
                </a:schemeClr>
              </a:buClr>
              <a:buFont typeface="+mj-lt"/>
              <a:buAutoNum type="arabicPeriod"/>
            </a:pPr>
            <a:r>
              <a:rPr lang="en-US" sz="2400" dirty="0">
                <a:latin typeface="Calisto MT" panose="02040603050505030304" pitchFamily="18" charset="0"/>
              </a:rPr>
              <a:t>If the parties to a mediation agree that the mediator may disclose information obtained during the mediation, the mediator may do so. </a:t>
            </a:r>
          </a:p>
          <a:p>
            <a:pPr marL="533400" indent="-457200" algn="just">
              <a:buClr>
                <a:schemeClr val="accent1">
                  <a:lumMod val="50000"/>
                </a:schemeClr>
              </a:buClr>
              <a:buFont typeface="+mj-lt"/>
              <a:buAutoNum type="arabicPeriod"/>
            </a:pPr>
            <a:endParaRPr lang="en-US" sz="2400" dirty="0">
              <a:latin typeface="Calisto MT" panose="02040603050505030304" pitchFamily="18" charset="0"/>
            </a:endParaRPr>
          </a:p>
          <a:p>
            <a:pPr marL="533400" indent="-457200" algn="just">
              <a:buClr>
                <a:schemeClr val="accent1">
                  <a:lumMod val="50000"/>
                </a:schemeClr>
              </a:buClr>
              <a:buFont typeface="+mj-lt"/>
              <a:buAutoNum type="arabicPeriod"/>
            </a:pPr>
            <a:r>
              <a:rPr lang="en-US" sz="2400" dirty="0">
                <a:latin typeface="Calisto MT" panose="02040603050505030304" pitchFamily="18" charset="0"/>
              </a:rPr>
              <a:t>A mediator should not communicate to any non-participant information about how the parties acted in the mediation. A mediator may report, if required, whether parties appeared at a scheduled mediation and whether or not the parties reached a resolution. </a:t>
            </a:r>
          </a:p>
        </p:txBody>
      </p:sp>
    </p:spTree>
    <p:extLst>
      <p:ext uri="{BB962C8B-B14F-4D97-AF65-F5344CB8AC3E}">
        <p14:creationId xmlns:p14="http://schemas.microsoft.com/office/powerpoint/2010/main" val="35862646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 y="392575"/>
            <a:ext cx="6477000" cy="7662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104869" y="895350"/>
            <a:ext cx="7924800" cy="3545550"/>
          </a:xfrm>
          <a:prstGeom prst="rect">
            <a:avLst/>
          </a:prstGeom>
        </p:spPr>
        <p:txBody>
          <a:bodyPr/>
          <a:lstStyle/>
          <a:p>
            <a:pPr algn="just"/>
            <a:endParaRPr lang="en-GH" sz="2400" dirty="0">
              <a:latin typeface="Calisto MT" panose="02040603050505030304" pitchFamily="18" charset="0"/>
            </a:endParaRPr>
          </a:p>
          <a:p>
            <a:pPr marL="533400" indent="-457200" algn="just">
              <a:buClr>
                <a:schemeClr val="accent1">
                  <a:lumMod val="50000"/>
                </a:schemeClr>
              </a:buClr>
              <a:buFont typeface="+mj-lt"/>
              <a:buAutoNum type="arabicPeriod" startAt="3"/>
            </a:pPr>
            <a:r>
              <a:rPr lang="en-US" sz="2400" dirty="0">
                <a:latin typeface="Calisto MT" panose="02040603050505030304" pitchFamily="18" charset="0"/>
              </a:rPr>
              <a:t>If a mediator participates in teaching, research or evaluation of mediation, the mediator should protect the anonymity of the parties and abide by their reasonable expectations regarding confidentiality. </a:t>
            </a:r>
          </a:p>
          <a:p>
            <a:pPr marL="533400" indent="-457200" algn="just">
              <a:buClr>
                <a:schemeClr val="accent1">
                  <a:lumMod val="50000"/>
                </a:schemeClr>
              </a:buClr>
              <a:buFont typeface="+mj-lt"/>
              <a:buAutoNum type="arabicPeriod" startAt="3"/>
            </a:pPr>
            <a:endParaRPr lang="en-GH" sz="2400" dirty="0">
              <a:latin typeface="Calisto MT" panose="02040603050505030304" pitchFamily="18" charset="0"/>
            </a:endParaRPr>
          </a:p>
          <a:p>
            <a:pPr marL="533400" indent="-457200" algn="just">
              <a:buClr>
                <a:schemeClr val="accent1">
                  <a:lumMod val="50000"/>
                </a:schemeClr>
              </a:buClr>
              <a:buFont typeface="+mj-lt"/>
              <a:buAutoNum type="alphaLcParenR" startAt="2"/>
            </a:pPr>
            <a:r>
              <a:rPr lang="en-US" sz="2400" dirty="0">
                <a:latin typeface="Calisto MT" panose="02040603050505030304" pitchFamily="18" charset="0"/>
              </a:rPr>
              <a:t>A mediator who meets with any persons in private session during a mediation shall not convey directly or indirectly to any other person, any information that was obtained during that private session without the consent of the disclosing person. </a:t>
            </a:r>
          </a:p>
          <a:p>
            <a:pPr marL="533400" indent="-457200" algn="just">
              <a:buClr>
                <a:schemeClr val="accent1">
                  <a:lumMod val="50000"/>
                </a:schemeClr>
              </a:buClr>
              <a:buFont typeface="+mj-lt"/>
              <a:buAutoNum type="arabicPeriod" startAt="3"/>
            </a:pPr>
            <a:endParaRPr lang="en-US" sz="2400" dirty="0">
              <a:latin typeface="Calisto MT" panose="02040603050505030304" pitchFamily="18" charset="0"/>
            </a:endParaRPr>
          </a:p>
          <a:p>
            <a:pPr marL="533400" indent="-457200">
              <a:buClr>
                <a:schemeClr val="accent1">
                  <a:lumMod val="50000"/>
                </a:schemeClr>
              </a:buClr>
              <a:buFont typeface="+mj-lt"/>
              <a:buAutoNum type="arabicPeriod" startAt="3"/>
            </a:pPr>
            <a:endParaRPr lang="en-US" dirty="0"/>
          </a:p>
          <a:p>
            <a:pPr marL="76200" indent="0">
              <a:buNone/>
            </a:pPr>
            <a:endParaRPr lang="en-US" dirty="0">
              <a:latin typeface="Calisto MT" panose="02040603050505030304" pitchFamily="18" charset="0"/>
            </a:endParaRPr>
          </a:p>
          <a:p>
            <a:pPr marL="76200" indent="0">
              <a:buNone/>
            </a:pPr>
            <a:endParaRPr lang="en-US" dirty="0">
              <a:latin typeface="Calisto MT" panose="02040603050505030304" pitchFamily="18" charset="0"/>
            </a:endParaRPr>
          </a:p>
          <a:p>
            <a:pPr marL="76200" indent="0">
              <a:buNone/>
            </a:pPr>
            <a:endParaRPr lang="en-US" dirty="0">
              <a:latin typeface="Calisto MT" panose="02040603050505030304" pitchFamily="18" charset="0"/>
            </a:endParaRPr>
          </a:p>
        </p:txBody>
      </p:sp>
      <p:sp>
        <p:nvSpPr>
          <p:cNvPr id="4" name="Slide Number Placeholder 3"/>
          <p:cNvSpPr>
            <a:spLocks noGrp="1"/>
          </p:cNvSpPr>
          <p:nvPr>
            <p:ph type="sldNum" idx="12"/>
          </p:nvPr>
        </p:nvSpPr>
        <p:spPr>
          <a:xfrm>
            <a:off x="8686800" y="4636500"/>
            <a:ext cx="418600" cy="315600"/>
          </a:xfrm>
        </p:spPr>
        <p:txBody>
          <a:bodyPr/>
          <a:lstStyle/>
          <a:p>
            <a:pPr marL="0" lvl="0" indent="0">
              <a:spcBef>
                <a:spcPts val="0"/>
              </a:spcBef>
              <a:spcAft>
                <a:spcPts val="0"/>
              </a:spcAft>
              <a:buNone/>
            </a:pPr>
            <a:r>
              <a:rPr lang="en-GB" dirty="0"/>
              <a:t>18</a:t>
            </a:r>
            <a:endParaRPr lang="en-US" dirty="0"/>
          </a:p>
        </p:txBody>
      </p:sp>
    </p:spTree>
    <p:extLst>
      <p:ext uri="{BB962C8B-B14F-4D97-AF65-F5344CB8AC3E}">
        <p14:creationId xmlns:p14="http://schemas.microsoft.com/office/powerpoint/2010/main" val="3272560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 y="438150"/>
            <a:ext cx="6400800" cy="6858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0" y="1276350"/>
            <a:ext cx="8686800" cy="2960000"/>
          </a:xfrm>
          <a:prstGeom prst="rect">
            <a:avLst/>
          </a:prstGeom>
        </p:spPr>
        <p:txBody>
          <a:bodyPr/>
          <a:lstStyle/>
          <a:p>
            <a:endParaRPr lang="en-GH" sz="2000" dirty="0">
              <a:latin typeface="Calisto MT" panose="02040603050505030304" pitchFamily="18" charset="0"/>
            </a:endParaRPr>
          </a:p>
          <a:p>
            <a:pPr marL="533400" indent="-457200" algn="just">
              <a:buClr>
                <a:schemeClr val="accent1">
                  <a:lumMod val="50000"/>
                </a:schemeClr>
              </a:buClr>
              <a:buFont typeface="+mj-lt"/>
              <a:buAutoNum type="alphaLcParenR" startAt="3"/>
            </a:pPr>
            <a:r>
              <a:rPr lang="en-US" sz="2000" dirty="0">
                <a:latin typeface="Calisto MT" panose="02040603050505030304" pitchFamily="18" charset="0"/>
              </a:rPr>
              <a:t>A mediator shall promote understanding among the parties of the extent to which the parties will maintain confidentiality of information they obtain in a mediation.</a:t>
            </a:r>
          </a:p>
          <a:p>
            <a:pPr marL="533400" indent="-457200" algn="just">
              <a:buClr>
                <a:schemeClr val="accent1">
                  <a:lumMod val="50000"/>
                </a:schemeClr>
              </a:buClr>
              <a:buFont typeface="+mj-lt"/>
              <a:buAutoNum type="alphaLcParenR" startAt="3"/>
            </a:pPr>
            <a:endParaRPr lang="en-US" sz="2000" dirty="0">
              <a:latin typeface="Calisto MT" panose="02040603050505030304" pitchFamily="18" charset="0"/>
            </a:endParaRPr>
          </a:p>
          <a:p>
            <a:pPr marL="533400" indent="-457200" algn="just">
              <a:buClr>
                <a:schemeClr val="accent1">
                  <a:lumMod val="50000"/>
                </a:schemeClr>
              </a:buClr>
              <a:buFont typeface="+mj-lt"/>
              <a:buAutoNum type="alphaLcParenR" startAt="3"/>
            </a:pPr>
            <a:r>
              <a:rPr lang="en-US" sz="2000" dirty="0">
                <a:latin typeface="Calisto MT" panose="02040603050505030304" pitchFamily="18" charset="0"/>
              </a:rPr>
              <a:t>Depending on the circumstance of a mediation, the parties may have varying expectations regarding confidentiality that a mediator should address. The parties may make their own rules with respect to confidentiality, or the accepted practice of an individual mediator or institution may dictate a particular set of expectations. </a:t>
            </a:r>
          </a:p>
          <a:p>
            <a:pPr marL="76200" indent="0" algn="just">
              <a:buClr>
                <a:schemeClr val="accent1">
                  <a:lumMod val="50000"/>
                </a:schemeClr>
              </a:buClr>
              <a:buNone/>
            </a:pPr>
            <a:r>
              <a:rPr lang="en-US" dirty="0">
                <a:latin typeface="Calisto MT" panose="02040603050505030304" pitchFamily="18" charset="0"/>
              </a:rPr>
              <a:t> </a:t>
            </a:r>
          </a:p>
        </p:txBody>
      </p:sp>
      <p:sp>
        <p:nvSpPr>
          <p:cNvPr id="4" name="Slide Number Placeholder 3"/>
          <p:cNvSpPr>
            <a:spLocks noGrp="1"/>
          </p:cNvSpPr>
          <p:nvPr>
            <p:ph type="sldNum" idx="12"/>
          </p:nvPr>
        </p:nvSpPr>
        <p:spPr>
          <a:xfrm>
            <a:off x="8686800" y="4636500"/>
            <a:ext cx="418600" cy="315600"/>
          </a:xfrm>
        </p:spPr>
        <p:txBody>
          <a:bodyPr/>
          <a:lstStyle/>
          <a:p>
            <a:pPr marL="0" lvl="0" indent="0">
              <a:spcBef>
                <a:spcPts val="0"/>
              </a:spcBef>
              <a:spcAft>
                <a:spcPts val="0"/>
              </a:spcAft>
              <a:buNone/>
            </a:pPr>
            <a:r>
              <a:rPr lang="en-GB" dirty="0"/>
              <a:t>19</a:t>
            </a:r>
            <a:endParaRPr lang="en-US" dirty="0"/>
          </a:p>
        </p:txBody>
      </p:sp>
    </p:spTree>
    <p:extLst>
      <p:ext uri="{BB962C8B-B14F-4D97-AF65-F5344CB8AC3E}">
        <p14:creationId xmlns:p14="http://schemas.microsoft.com/office/powerpoint/2010/main" val="2582345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61950"/>
            <a:ext cx="6477000" cy="731375"/>
          </a:xfrm>
        </p:spPr>
        <p:txBody>
          <a:bodyPr/>
          <a:lstStyle/>
          <a:p>
            <a:pPr marL="76200"/>
            <a:r>
              <a:rPr lang="en-US" sz="2400" b="1" dirty="0">
                <a:solidFill>
                  <a:schemeClr val="bg1"/>
                </a:solidFill>
                <a:latin typeface="Calisto MT" panose="02040603050505030304" pitchFamily="18" charset="0"/>
              </a:rPr>
              <a:t>THE CODE OF ETHICS FOR MEDIATORS</a:t>
            </a:r>
          </a:p>
        </p:txBody>
      </p:sp>
      <p:sp>
        <p:nvSpPr>
          <p:cNvPr id="3" name="Text Placeholder 2"/>
          <p:cNvSpPr>
            <a:spLocks noGrp="1"/>
          </p:cNvSpPr>
          <p:nvPr>
            <p:ph type="body" idx="4294967295"/>
          </p:nvPr>
        </p:nvSpPr>
        <p:spPr>
          <a:xfrm>
            <a:off x="38600" y="1352550"/>
            <a:ext cx="8953000" cy="3790950"/>
          </a:xfrm>
          <a:prstGeom prst="rect">
            <a:avLst/>
          </a:prstGeom>
        </p:spPr>
        <p:txBody>
          <a:bodyPr/>
          <a:lstStyle/>
          <a:p>
            <a:pPr marL="76200" indent="0" algn="ctr">
              <a:buNone/>
            </a:pPr>
            <a:r>
              <a:rPr lang="en-US" sz="2400" b="1" dirty="0">
                <a:latin typeface="Calisto MT" panose="02040603050505030304" pitchFamily="18" charset="0"/>
              </a:rPr>
              <a:t>STANDARD I. </a:t>
            </a:r>
          </a:p>
          <a:p>
            <a:pPr marL="76200" indent="0">
              <a:buNone/>
            </a:pPr>
            <a:r>
              <a:rPr lang="en-US" sz="2000" b="1" dirty="0">
                <a:latin typeface="Calisto MT" panose="02040603050505030304" pitchFamily="18" charset="0"/>
              </a:rPr>
              <a:t>Self-determination </a:t>
            </a:r>
          </a:p>
          <a:p>
            <a:pPr marL="76200" indent="0">
              <a:buNone/>
            </a:pPr>
            <a:endParaRPr lang="en-US" sz="2000" b="1" dirty="0">
              <a:latin typeface="Calisto MT" panose="02040603050505030304" pitchFamily="18" charset="0"/>
            </a:endParaRPr>
          </a:p>
          <a:p>
            <a:pPr marL="533400" indent="-457200" algn="just">
              <a:buClr>
                <a:schemeClr val="accent1">
                  <a:lumMod val="50000"/>
                </a:schemeClr>
              </a:buClr>
              <a:buFont typeface="+mj-lt"/>
              <a:buAutoNum type="alphaLcParenR"/>
            </a:pPr>
            <a:r>
              <a:rPr lang="en-US" sz="2000" dirty="0">
                <a:latin typeface="Calisto MT" panose="02040603050505030304" pitchFamily="18" charset="0"/>
              </a:rPr>
              <a:t>A mediator shall conduct a mediation based on the principle of party self-determination. Self-determination is the act of coming to a voluntary, uncoerced decision in which each party makes free and informed choices as to process and outcome. Parties may exercise self-determination at any stage of a mediation, including mediator selection, process design, participation in or withdrawal from the process, and outcomes. </a:t>
            </a:r>
          </a:p>
          <a:p>
            <a:pPr marL="76200" indent="0" algn="just">
              <a:buClr>
                <a:schemeClr val="accent1">
                  <a:lumMod val="50000"/>
                </a:schemeClr>
              </a:buClr>
              <a:buNone/>
            </a:pPr>
            <a:endParaRPr lang="en-US" dirty="0">
              <a:latin typeface="Calisto MT" panose="02040603050505030304" pitchFamily="18" charset="0"/>
            </a:endParaRPr>
          </a:p>
        </p:txBody>
      </p:sp>
      <p:sp>
        <p:nvSpPr>
          <p:cNvPr id="4" name="Slide Number Placeholder 3"/>
          <p:cNvSpPr>
            <a:spLocks noGrp="1"/>
          </p:cNvSpPr>
          <p:nvPr>
            <p:ph type="sldNum" idx="12"/>
          </p:nvPr>
        </p:nvSpPr>
        <p:spPr/>
        <p:txBody>
          <a:bodyPr/>
          <a:lstStyle/>
          <a:p>
            <a:pPr marL="0" lvl="0" indent="0">
              <a:spcBef>
                <a:spcPts val="0"/>
              </a:spcBef>
              <a:spcAft>
                <a:spcPts val="0"/>
              </a:spcAft>
              <a:buNone/>
            </a:pPr>
            <a:r>
              <a:rPr lang="en-GB" dirty="0"/>
              <a:t>1</a:t>
            </a:r>
            <a:endParaRPr lang="en-US" dirty="0"/>
          </a:p>
        </p:txBody>
      </p:sp>
    </p:spTree>
    <p:extLst>
      <p:ext uri="{BB962C8B-B14F-4D97-AF65-F5344CB8AC3E}">
        <p14:creationId xmlns:p14="http://schemas.microsoft.com/office/powerpoint/2010/main" val="16732386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538" y="361950"/>
            <a:ext cx="6606861" cy="8382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45172" y="1192416"/>
            <a:ext cx="8717827" cy="3589133"/>
          </a:xfrm>
          <a:prstGeom prst="rect">
            <a:avLst/>
          </a:prstGeom>
        </p:spPr>
        <p:txBody>
          <a:bodyPr/>
          <a:lstStyle/>
          <a:p>
            <a:pPr marL="76200" lvl="0" indent="0" algn="ctr">
              <a:lnSpc>
                <a:spcPct val="115000"/>
              </a:lnSpc>
              <a:spcBef>
                <a:spcPts val="0"/>
              </a:spcBef>
              <a:spcAft>
                <a:spcPts val="1000"/>
              </a:spcAft>
              <a:buNone/>
              <a:tabLst>
                <a:tab pos="457200" algn="l"/>
              </a:tabLst>
            </a:pPr>
            <a:r>
              <a:rPr lang="en-US" sz="2800" b="1" dirty="0">
                <a:latin typeface="Calisto MT" panose="02040603050505030304" pitchFamily="18" charset="0"/>
              </a:rPr>
              <a:t>STANDARD VI. </a:t>
            </a:r>
          </a:p>
          <a:p>
            <a:pPr marL="76200" lvl="0">
              <a:lnSpc>
                <a:spcPct val="115000"/>
              </a:lnSpc>
              <a:spcAft>
                <a:spcPts val="1000"/>
              </a:spcAft>
              <a:tabLst>
                <a:tab pos="457200" algn="l"/>
              </a:tabLst>
            </a:pPr>
            <a:r>
              <a:rPr lang="en-US" sz="2000" b="1" dirty="0">
                <a:latin typeface="Calisto MT" panose="02040603050505030304" pitchFamily="18" charset="0"/>
              </a:rPr>
              <a:t>Quality of the process </a:t>
            </a:r>
          </a:p>
          <a:p>
            <a:pPr marL="533400" lvl="0" indent="-457200" algn="just">
              <a:lnSpc>
                <a:spcPct val="115000"/>
              </a:lnSpc>
              <a:spcAft>
                <a:spcPts val="1000"/>
              </a:spcAft>
              <a:buFont typeface="+mj-lt"/>
              <a:buAutoNum type="alphaLcParenR"/>
              <a:tabLst>
                <a:tab pos="457200" algn="l"/>
              </a:tabLst>
            </a:pPr>
            <a:r>
              <a:rPr lang="en-US" sz="2000" dirty="0">
                <a:latin typeface="Calisto MT" panose="02040603050505030304" pitchFamily="18" charset="0"/>
              </a:rPr>
              <a:t>A mediator shall conduct a mediation in accordance with these Standards and in a manner that promotes diligence, timeliness, safety, presence of the appropriate participants, party participation, procedural fairness, party competency and mutual respect among all participants. </a:t>
            </a:r>
          </a:p>
          <a:p>
            <a:endParaRPr lang="en-GH" dirty="0"/>
          </a:p>
          <a:p>
            <a:pPr marL="342900" indent="-342900">
              <a:buFont typeface="+mj-lt"/>
              <a:buAutoNum type="arabicPeriod"/>
            </a:pPr>
            <a:r>
              <a:rPr lang="en-US" sz="2000" dirty="0">
                <a:latin typeface="Calisto MT" panose="02040603050505030304" pitchFamily="18" charset="0"/>
              </a:rPr>
              <a:t>A mediator should agree to mediate only when the mediator is prepared to commit the attention essential to an effective mediation. </a:t>
            </a:r>
          </a:p>
          <a:p>
            <a:endParaRPr lang="en-US" sz="3200" dirty="0">
              <a:latin typeface="Calisto MT" panose="02040603050505030304" pitchFamily="18" charset="0"/>
            </a:endParaRPr>
          </a:p>
        </p:txBody>
      </p:sp>
      <p:sp>
        <p:nvSpPr>
          <p:cNvPr id="4" name="Slide Number Placeholder 3"/>
          <p:cNvSpPr>
            <a:spLocks noGrp="1"/>
          </p:cNvSpPr>
          <p:nvPr>
            <p:ph type="sldNum" idx="12"/>
          </p:nvPr>
        </p:nvSpPr>
        <p:spPr>
          <a:xfrm>
            <a:off x="8686800" y="4636500"/>
            <a:ext cx="418600" cy="315600"/>
          </a:xfrm>
        </p:spPr>
        <p:txBody>
          <a:bodyPr/>
          <a:lstStyle/>
          <a:p>
            <a:pPr marL="0" lvl="0" indent="0">
              <a:spcBef>
                <a:spcPts val="0"/>
              </a:spcBef>
              <a:spcAft>
                <a:spcPts val="0"/>
              </a:spcAft>
              <a:buNone/>
            </a:pPr>
            <a:r>
              <a:rPr lang="en-GB" dirty="0"/>
              <a:t>20</a:t>
            </a:r>
            <a:endParaRPr lang="en-US" dirty="0"/>
          </a:p>
        </p:txBody>
      </p:sp>
    </p:spTree>
    <p:extLst>
      <p:ext uri="{BB962C8B-B14F-4D97-AF65-F5344CB8AC3E}">
        <p14:creationId xmlns:p14="http://schemas.microsoft.com/office/powerpoint/2010/main" val="29741068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538" y="361950"/>
            <a:ext cx="6606861" cy="7620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56706" y="1352550"/>
            <a:ext cx="8553893" cy="3283950"/>
          </a:xfrm>
          <a:prstGeom prst="rect">
            <a:avLst/>
          </a:prstGeom>
        </p:spPr>
        <p:txBody>
          <a:bodyPr/>
          <a:lstStyle/>
          <a:p>
            <a:pPr marL="590550" indent="-514350" algn="just">
              <a:lnSpc>
                <a:spcPct val="115000"/>
              </a:lnSpc>
              <a:spcAft>
                <a:spcPts val="1000"/>
              </a:spcAft>
              <a:buClr>
                <a:schemeClr val="accent1">
                  <a:lumMod val="50000"/>
                </a:schemeClr>
              </a:buClr>
              <a:buSzPct val="100000"/>
              <a:buFont typeface="+mj-lt"/>
              <a:buAutoNum type="arabicPeriod" startAt="2"/>
              <a:tabLst>
                <a:tab pos="419100" algn="l"/>
              </a:tabLst>
            </a:pPr>
            <a:r>
              <a:rPr lang="en-US" sz="2400" dirty="0">
                <a:latin typeface="Calisto MT" panose="02040603050505030304" pitchFamily="18" charset="0"/>
              </a:rPr>
              <a:t>A mediator should agree to mediate only when the mediator is prepared to commit the attention essential to an effective mediation. </a:t>
            </a:r>
          </a:p>
          <a:p>
            <a:pPr marL="590550" indent="-514350" algn="just">
              <a:lnSpc>
                <a:spcPct val="115000"/>
              </a:lnSpc>
              <a:spcAft>
                <a:spcPts val="1000"/>
              </a:spcAft>
              <a:buClr>
                <a:schemeClr val="accent1">
                  <a:lumMod val="50000"/>
                </a:schemeClr>
              </a:buClr>
              <a:buSzPct val="100000"/>
              <a:buFont typeface="+mj-lt"/>
              <a:buAutoNum type="arabicPeriod" startAt="2"/>
              <a:tabLst>
                <a:tab pos="419100" algn="l"/>
              </a:tabLst>
            </a:pPr>
            <a:r>
              <a:rPr lang="en-US" sz="2400" dirty="0">
                <a:latin typeface="Calisto MT" panose="02040603050505030304" pitchFamily="18" charset="0"/>
              </a:rPr>
              <a:t>The presence or absence of persons at a mediation depends on the agreement of the parties and the mediator. The parties and mediator may agree that others may be excluded from particular sessions or from all sessions. </a:t>
            </a:r>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solidFill>
                <a:schemeClr val="bg1"/>
              </a:solidFill>
              <a:latin typeface="Calisto MT" panose="02040603050505030304" pitchFamily="18" charset="0"/>
            </a:endParaRPr>
          </a:p>
          <a:p>
            <a:endParaRPr lang="en-GH" dirty="0"/>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solidFill>
                <a:schemeClr val="tx1"/>
              </a:solidFill>
              <a:latin typeface="Calisto MT" panose="02040603050505030304" pitchFamily="18" charset="0"/>
            </a:endParaRPr>
          </a:p>
          <a:p>
            <a:pPr marL="647700" lvl="0" indent="-57150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p:txBody>
      </p:sp>
      <p:sp>
        <p:nvSpPr>
          <p:cNvPr id="4" name="Slide Number Placeholder 3"/>
          <p:cNvSpPr>
            <a:spLocks noGrp="1"/>
          </p:cNvSpPr>
          <p:nvPr>
            <p:ph type="sldNum" idx="12"/>
          </p:nvPr>
        </p:nvSpPr>
        <p:spPr>
          <a:xfrm>
            <a:off x="8686800" y="4636500"/>
            <a:ext cx="418600" cy="315600"/>
          </a:xfrm>
        </p:spPr>
        <p:txBody>
          <a:bodyPr/>
          <a:lstStyle/>
          <a:p>
            <a:pPr marL="0" lvl="0" indent="0">
              <a:spcBef>
                <a:spcPts val="0"/>
              </a:spcBef>
              <a:spcAft>
                <a:spcPts val="0"/>
              </a:spcAft>
              <a:buNone/>
            </a:pPr>
            <a:r>
              <a:rPr lang="en-GB" dirty="0"/>
              <a:t>21</a:t>
            </a:r>
            <a:endParaRPr lang="en-US" dirty="0"/>
          </a:p>
        </p:txBody>
      </p:sp>
    </p:spTree>
    <p:extLst>
      <p:ext uri="{BB962C8B-B14F-4D97-AF65-F5344CB8AC3E}">
        <p14:creationId xmlns:p14="http://schemas.microsoft.com/office/powerpoint/2010/main" val="10188655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538" y="361950"/>
            <a:ext cx="6683061" cy="7620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38601" y="1352550"/>
            <a:ext cx="7962400" cy="3429000"/>
          </a:xfrm>
          <a:prstGeom prst="rect">
            <a:avLst/>
          </a:prstGeom>
        </p:spPr>
        <p:txBody>
          <a:bodyPr/>
          <a:lstStyle/>
          <a:p>
            <a:pPr marL="533400" indent="-457200" algn="just">
              <a:lnSpc>
                <a:spcPct val="115000"/>
              </a:lnSpc>
              <a:spcAft>
                <a:spcPts val="1000"/>
              </a:spcAft>
              <a:buClr>
                <a:schemeClr val="accent1">
                  <a:lumMod val="50000"/>
                </a:schemeClr>
              </a:buClr>
              <a:buSzPct val="100000"/>
              <a:buFont typeface="+mj-lt"/>
              <a:buAutoNum type="arabicPeriod" startAt="4"/>
              <a:tabLst>
                <a:tab pos="419100" algn="l"/>
              </a:tabLst>
            </a:pPr>
            <a:r>
              <a:rPr lang="en-US" sz="2000" dirty="0">
                <a:latin typeface="Calisto MT" panose="02040603050505030304" pitchFamily="18" charset="0"/>
              </a:rPr>
              <a:t>The presence or absence of persons at a mediation depends on the agreement of the parties and the mediator. The parties and mediator may agree that others may be excluded from particular sessions or from all sessions. </a:t>
            </a:r>
          </a:p>
          <a:p>
            <a:pPr marL="533400" indent="-457200" algn="just">
              <a:lnSpc>
                <a:spcPct val="115000"/>
              </a:lnSpc>
              <a:spcAft>
                <a:spcPts val="1000"/>
              </a:spcAft>
              <a:buClr>
                <a:schemeClr val="accent1">
                  <a:lumMod val="50000"/>
                </a:schemeClr>
              </a:buClr>
              <a:buSzPct val="100000"/>
              <a:buFont typeface="+mj-lt"/>
              <a:buAutoNum type="arabicPeriod" startAt="4"/>
              <a:tabLst>
                <a:tab pos="419100" algn="l"/>
              </a:tabLst>
            </a:pPr>
            <a:r>
              <a:rPr lang="en-US" sz="1800" dirty="0">
                <a:latin typeface="Calisto MT" panose="02040603050505030304" pitchFamily="18" charset="0"/>
              </a:rPr>
              <a:t>The role of a mediator differs substantially from other professional roles. Mixing the role of a mediator and the role of another profession is problematic and thus, a mediator should distinguish between the roles. A mediator may provide information that the mediator is qualified by training or experience to provide, only if the mediator can do so consistent with these Standards. </a:t>
            </a:r>
          </a:p>
          <a:p>
            <a:pPr marL="533400" indent="-457200" algn="just">
              <a:lnSpc>
                <a:spcPct val="115000"/>
              </a:lnSpc>
              <a:spcAft>
                <a:spcPts val="1000"/>
              </a:spcAft>
              <a:buClr>
                <a:schemeClr val="accent1">
                  <a:lumMod val="50000"/>
                </a:schemeClr>
              </a:buClr>
              <a:buSzPct val="100000"/>
              <a:buFont typeface="+mj-lt"/>
              <a:buAutoNum type="arabicPeriod" startAt="4"/>
              <a:tabLst>
                <a:tab pos="419100" algn="l"/>
              </a:tabLst>
            </a:pPr>
            <a:endParaRPr lang="en-US" sz="2400" dirty="0"/>
          </a:p>
          <a:p>
            <a:endParaRPr lang="en-GH" dirty="0"/>
          </a:p>
          <a:p>
            <a:pPr marL="533400" indent="-457200" algn="just">
              <a:lnSpc>
                <a:spcPct val="115000"/>
              </a:lnSpc>
              <a:spcAft>
                <a:spcPts val="1000"/>
              </a:spcAft>
              <a:buClr>
                <a:schemeClr val="accent1">
                  <a:lumMod val="50000"/>
                </a:schemeClr>
              </a:buClr>
              <a:buSzPct val="100000"/>
              <a:buFont typeface="+mj-lt"/>
              <a:buAutoNum type="arabicPeriod" startAt="4"/>
              <a:tabLst>
                <a:tab pos="419100" algn="l"/>
              </a:tabLst>
            </a:pPr>
            <a:endParaRPr lang="en-GH" dirty="0"/>
          </a:p>
          <a:p>
            <a:pPr marL="533400" indent="-457200" algn="just">
              <a:lnSpc>
                <a:spcPct val="115000"/>
              </a:lnSpc>
              <a:spcAft>
                <a:spcPts val="1000"/>
              </a:spcAft>
              <a:buClr>
                <a:schemeClr val="accent1">
                  <a:lumMod val="50000"/>
                </a:schemeClr>
              </a:buClr>
              <a:buSzPct val="100000"/>
              <a:buFont typeface="+mj-lt"/>
              <a:buAutoNum type="arabicPeriod" startAt="4"/>
              <a:tabLst>
                <a:tab pos="419100" algn="l"/>
              </a:tabLst>
            </a:pPr>
            <a:endParaRPr lang="en-US" sz="2400" dirty="0">
              <a:latin typeface="Calisto MT" panose="02040603050505030304" pitchFamily="18" charset="0"/>
            </a:endParaRPr>
          </a:p>
          <a:p>
            <a:endParaRPr lang="en-GH" dirty="0"/>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solidFill>
                <a:schemeClr val="bg1"/>
              </a:solidFill>
              <a:latin typeface="Calisto MT" panose="02040603050505030304" pitchFamily="18" charset="0"/>
            </a:endParaRPr>
          </a:p>
          <a:p>
            <a:endParaRPr lang="en-GH" dirty="0"/>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solidFill>
                <a:schemeClr val="tx1"/>
              </a:solidFill>
              <a:latin typeface="Calisto MT" panose="02040603050505030304" pitchFamily="18" charset="0"/>
            </a:endParaRPr>
          </a:p>
          <a:p>
            <a:pPr marL="647700" lvl="0" indent="-57150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p:txBody>
      </p:sp>
      <p:sp>
        <p:nvSpPr>
          <p:cNvPr id="4" name="Slide Number Placeholder 3"/>
          <p:cNvSpPr>
            <a:spLocks noGrp="1"/>
          </p:cNvSpPr>
          <p:nvPr>
            <p:ph type="sldNum" idx="12"/>
          </p:nvPr>
        </p:nvSpPr>
        <p:spPr>
          <a:xfrm>
            <a:off x="8686800" y="4636500"/>
            <a:ext cx="418600" cy="315600"/>
          </a:xfrm>
        </p:spPr>
        <p:txBody>
          <a:bodyPr/>
          <a:lstStyle/>
          <a:p>
            <a:pPr marL="0" lvl="0" indent="0">
              <a:spcBef>
                <a:spcPts val="0"/>
              </a:spcBef>
              <a:spcAft>
                <a:spcPts val="0"/>
              </a:spcAft>
              <a:buNone/>
            </a:pPr>
            <a:r>
              <a:rPr lang="en-GB" dirty="0"/>
              <a:t>22</a:t>
            </a:r>
            <a:endParaRPr lang="en-US" dirty="0"/>
          </a:p>
        </p:txBody>
      </p:sp>
    </p:spTree>
    <p:extLst>
      <p:ext uri="{BB962C8B-B14F-4D97-AF65-F5344CB8AC3E}">
        <p14:creationId xmlns:p14="http://schemas.microsoft.com/office/powerpoint/2010/main" val="25914618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538" y="361950"/>
            <a:ext cx="6759261" cy="7620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56707" y="1352550"/>
            <a:ext cx="8401494" cy="3048000"/>
          </a:xfrm>
          <a:prstGeom prst="rect">
            <a:avLst/>
          </a:prstGeom>
        </p:spPr>
        <p:txBody>
          <a:bodyPr/>
          <a:lstStyle/>
          <a:p>
            <a:pPr marL="342900" indent="-342900" algn="just">
              <a:buClr>
                <a:schemeClr val="accent1">
                  <a:lumMod val="50000"/>
                </a:schemeClr>
              </a:buClr>
              <a:buFont typeface="+mj-lt"/>
              <a:buAutoNum type="arabicPeriod" startAt="6"/>
            </a:pPr>
            <a:r>
              <a:rPr lang="en-US" sz="2000" dirty="0">
                <a:latin typeface="Calisto MT" panose="02040603050505030304" pitchFamily="18" charset="0"/>
              </a:rPr>
              <a:t>A mediator shall not conduct a dispute resolution procedure other than mediation but label it mediation in an effort to gain the protection of rules, statutes, or other governing authorities pertaining to mediation. </a:t>
            </a:r>
          </a:p>
          <a:p>
            <a:pPr marL="342900" indent="-342900" algn="just">
              <a:buClr>
                <a:schemeClr val="accent1">
                  <a:lumMod val="50000"/>
                </a:schemeClr>
              </a:buClr>
              <a:buFont typeface="+mj-lt"/>
              <a:buAutoNum type="arabicPeriod" startAt="6"/>
            </a:pPr>
            <a:endParaRPr lang="en-US" sz="2000" dirty="0"/>
          </a:p>
          <a:p>
            <a:endParaRPr lang="en-GH" dirty="0"/>
          </a:p>
          <a:p>
            <a:pPr marL="342900" indent="-342900" algn="just">
              <a:buFont typeface="+mj-lt"/>
              <a:buAutoNum type="arabicPeriod" startAt="7"/>
            </a:pPr>
            <a:r>
              <a:rPr lang="en-US" sz="2000" dirty="0">
                <a:latin typeface="Calisto MT" panose="02040603050505030304" pitchFamily="18" charset="0"/>
              </a:rPr>
              <a:t>A mediator shall not undertake an additional dispute resolution role in the same matter without the consent of the parties. Before providing such service, a mediator shall inform the parties of the implications of the change in process and obtain their consent to the change. A mediator who undertakes such role assumes different duties and responsibilities that may be governed by other standards. </a:t>
            </a:r>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solidFill>
                <a:schemeClr val="bg1"/>
              </a:solidFill>
              <a:latin typeface="Calisto MT" panose="02040603050505030304" pitchFamily="18" charset="0"/>
            </a:endParaRPr>
          </a:p>
          <a:p>
            <a:endParaRPr lang="en-GH" dirty="0"/>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solidFill>
                <a:schemeClr val="tx1"/>
              </a:solidFill>
              <a:latin typeface="Calisto MT" panose="02040603050505030304" pitchFamily="18" charset="0"/>
            </a:endParaRPr>
          </a:p>
          <a:p>
            <a:pPr marL="647700" lvl="0" indent="-57150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p:txBody>
      </p:sp>
      <p:sp>
        <p:nvSpPr>
          <p:cNvPr id="4" name="Slide Number Placeholder 3"/>
          <p:cNvSpPr>
            <a:spLocks noGrp="1"/>
          </p:cNvSpPr>
          <p:nvPr>
            <p:ph type="sldNum" idx="12"/>
          </p:nvPr>
        </p:nvSpPr>
        <p:spPr>
          <a:xfrm>
            <a:off x="8686800" y="4636500"/>
            <a:ext cx="418600" cy="315600"/>
          </a:xfrm>
        </p:spPr>
        <p:txBody>
          <a:bodyPr/>
          <a:lstStyle/>
          <a:p>
            <a:pPr marL="0" lvl="0" indent="0">
              <a:spcBef>
                <a:spcPts val="0"/>
              </a:spcBef>
              <a:spcAft>
                <a:spcPts val="0"/>
              </a:spcAft>
              <a:buNone/>
            </a:pPr>
            <a:r>
              <a:rPr lang="en-GB" dirty="0"/>
              <a:t>23</a:t>
            </a:r>
            <a:endParaRPr lang="en-US" dirty="0"/>
          </a:p>
        </p:txBody>
      </p:sp>
    </p:spTree>
    <p:extLst>
      <p:ext uri="{BB962C8B-B14F-4D97-AF65-F5344CB8AC3E}">
        <p14:creationId xmlns:p14="http://schemas.microsoft.com/office/powerpoint/2010/main" val="3295127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538" y="361950"/>
            <a:ext cx="6759261" cy="7620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56706" y="1352550"/>
            <a:ext cx="8553893" cy="3283950"/>
          </a:xfrm>
          <a:prstGeom prst="rect">
            <a:avLst/>
          </a:prstGeom>
        </p:spPr>
        <p:txBody>
          <a:bodyPr/>
          <a:lstStyle/>
          <a:p>
            <a:endParaRPr lang="en-GH" dirty="0"/>
          </a:p>
          <a:p>
            <a:pPr marL="342900" indent="-342900" algn="just">
              <a:buClr>
                <a:schemeClr val="accent1">
                  <a:lumMod val="50000"/>
                </a:schemeClr>
              </a:buClr>
              <a:buFont typeface="+mj-lt"/>
              <a:buAutoNum type="arabicPeriod" startAt="8"/>
            </a:pPr>
            <a:r>
              <a:rPr lang="en-US" sz="2000" dirty="0">
                <a:latin typeface="Calisto MT" panose="02040603050505030304" pitchFamily="18" charset="0"/>
                <a:cs typeface="Arial" panose="020B0604020202020204" pitchFamily="34" charset="0"/>
              </a:rPr>
              <a:t>A mediator may recommend, when appropriate, that parties consider resolving their dispute through arbitration, counseling, neutral evaluation or other processes</a:t>
            </a:r>
            <a:r>
              <a:rPr lang="en-US" sz="2000" dirty="0">
                <a:latin typeface="Calisto MT" panose="02040603050505030304" pitchFamily="18" charset="0"/>
              </a:rPr>
              <a:t>. </a:t>
            </a:r>
          </a:p>
          <a:p>
            <a:pPr marL="342900" indent="-342900" algn="just">
              <a:buClr>
                <a:schemeClr val="accent1">
                  <a:lumMod val="50000"/>
                </a:schemeClr>
              </a:buClr>
              <a:buFont typeface="+mj-lt"/>
              <a:buAutoNum type="arabicPeriod" startAt="8"/>
            </a:pPr>
            <a:endParaRPr lang="en-US" sz="2000" dirty="0">
              <a:latin typeface="Calisto MT" panose="02040603050505030304" pitchFamily="18" charset="0"/>
            </a:endParaRPr>
          </a:p>
          <a:p>
            <a:pPr marL="342900" indent="-342900" algn="just">
              <a:buClr>
                <a:schemeClr val="accent1">
                  <a:lumMod val="50000"/>
                </a:schemeClr>
              </a:buClr>
              <a:buFont typeface="+mj-lt"/>
              <a:buAutoNum type="arabicPeriod" startAt="8"/>
            </a:pPr>
            <a:r>
              <a:rPr lang="en-US" sz="2000" dirty="0">
                <a:latin typeface="Calisto MT" panose="02040603050505030304" pitchFamily="18" charset="0"/>
              </a:rPr>
              <a:t>If a party appears to have difficulty comprehending the process, issues, or settlement options, or difficulty participating in a mediation, the mediator should explore the circumstances and potential accommodations, modifications or adjustments that would make possible the party’s capacity to comprehend, participate and exercise self-determination </a:t>
            </a:r>
          </a:p>
          <a:p>
            <a:pPr algn="just">
              <a:buClr>
                <a:schemeClr val="accent1">
                  <a:lumMod val="50000"/>
                </a:schemeClr>
              </a:buClr>
            </a:pPr>
            <a:endParaRPr lang="en-US" dirty="0"/>
          </a:p>
          <a:p>
            <a:pPr marL="76200" lvl="0">
              <a:lnSpc>
                <a:spcPct val="115000"/>
              </a:lnSpc>
              <a:spcBef>
                <a:spcPts val="0"/>
              </a:spcBef>
              <a:spcAft>
                <a:spcPts val="1000"/>
              </a:spcAft>
              <a:buClr>
                <a:schemeClr val="accent1">
                  <a:lumMod val="50000"/>
                </a:schemeClr>
              </a:buClr>
              <a:buSzPct val="100000"/>
              <a:tabLst>
                <a:tab pos="419100" algn="l"/>
              </a:tabLst>
            </a:pPr>
            <a:endParaRPr lang="en-US" sz="3200" dirty="0">
              <a:solidFill>
                <a:schemeClr val="bg1"/>
              </a:solidFill>
              <a:latin typeface="Calisto MT" panose="02040603050505030304" pitchFamily="18" charset="0"/>
            </a:endParaRPr>
          </a:p>
          <a:p>
            <a:endParaRPr lang="en-GH" dirty="0"/>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solidFill>
                <a:schemeClr val="tx1"/>
              </a:solidFill>
              <a:latin typeface="Calisto MT" panose="02040603050505030304" pitchFamily="18" charset="0"/>
            </a:endParaRPr>
          </a:p>
          <a:p>
            <a:pPr marL="647700" lvl="0" indent="-57150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p:txBody>
      </p:sp>
      <p:sp>
        <p:nvSpPr>
          <p:cNvPr id="4" name="Slide Number Placeholder 3"/>
          <p:cNvSpPr>
            <a:spLocks noGrp="1"/>
          </p:cNvSpPr>
          <p:nvPr>
            <p:ph type="sldNum" idx="12"/>
          </p:nvPr>
        </p:nvSpPr>
        <p:spPr>
          <a:xfrm>
            <a:off x="8686800" y="4636500"/>
            <a:ext cx="418600" cy="315600"/>
          </a:xfrm>
        </p:spPr>
        <p:txBody>
          <a:bodyPr/>
          <a:lstStyle/>
          <a:p>
            <a:pPr marL="0" lvl="0" indent="0">
              <a:spcBef>
                <a:spcPts val="0"/>
              </a:spcBef>
              <a:spcAft>
                <a:spcPts val="0"/>
              </a:spcAft>
              <a:buNone/>
            </a:pPr>
            <a:r>
              <a:rPr lang="en-GB" dirty="0"/>
              <a:t>24</a:t>
            </a:r>
            <a:endParaRPr lang="en-US" dirty="0"/>
          </a:p>
        </p:txBody>
      </p:sp>
    </p:spTree>
    <p:extLst>
      <p:ext uri="{BB962C8B-B14F-4D97-AF65-F5344CB8AC3E}">
        <p14:creationId xmlns:p14="http://schemas.microsoft.com/office/powerpoint/2010/main" val="26331051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538" y="361950"/>
            <a:ext cx="6606861" cy="7620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56706" y="1352550"/>
            <a:ext cx="8553893" cy="3283950"/>
          </a:xfrm>
          <a:prstGeom prst="rect">
            <a:avLst/>
          </a:prstGeom>
        </p:spPr>
        <p:txBody>
          <a:bodyPr/>
          <a:lstStyle/>
          <a:p>
            <a:pPr marL="533400" indent="-457200" algn="just">
              <a:lnSpc>
                <a:spcPct val="115000"/>
              </a:lnSpc>
              <a:spcAft>
                <a:spcPts val="1000"/>
              </a:spcAft>
              <a:buClr>
                <a:schemeClr val="accent1">
                  <a:lumMod val="50000"/>
                </a:schemeClr>
              </a:buClr>
              <a:buSzPct val="100000"/>
              <a:buFont typeface="+mj-lt"/>
              <a:buAutoNum type="arabicPeriod" startAt="10"/>
              <a:tabLst>
                <a:tab pos="419100" algn="l"/>
              </a:tabLst>
            </a:pPr>
            <a:r>
              <a:rPr lang="en-US" sz="2400" dirty="0">
                <a:latin typeface="Calisto MT" panose="02040603050505030304" pitchFamily="18" charset="0"/>
              </a:rPr>
              <a:t> If a mediation is being used to further criminal conduct, a mediator should take appropriate steps including, if necessary, postponing, withdrawing from or terminating the mediation. </a:t>
            </a:r>
          </a:p>
          <a:p>
            <a:pPr marL="533400" indent="-457200" algn="just">
              <a:lnSpc>
                <a:spcPct val="115000"/>
              </a:lnSpc>
              <a:spcAft>
                <a:spcPts val="1000"/>
              </a:spcAft>
              <a:buClr>
                <a:schemeClr val="accent1">
                  <a:lumMod val="50000"/>
                </a:schemeClr>
              </a:buClr>
              <a:buSzPct val="100000"/>
              <a:buFont typeface="+mj-lt"/>
              <a:buAutoNum type="alphaLcPeriod" startAt="2"/>
              <a:tabLst>
                <a:tab pos="419100" algn="l"/>
              </a:tabLst>
            </a:pPr>
            <a:r>
              <a:rPr lang="en-US" sz="2400" dirty="0">
                <a:latin typeface="Calisto MT" panose="02040603050505030304" pitchFamily="18" charset="0"/>
              </a:rPr>
              <a:t>If a mediator is made aware of domestic abuse or violence among the parties, the mediator shall take appropriate steps including, if necessary, postponing, withdrawing from or terminating the mediation. </a:t>
            </a:r>
          </a:p>
          <a:p>
            <a:pPr marL="533400" indent="-457200" algn="just">
              <a:lnSpc>
                <a:spcPct val="115000"/>
              </a:lnSpc>
              <a:spcAft>
                <a:spcPts val="1000"/>
              </a:spcAft>
              <a:buClr>
                <a:schemeClr val="accent1">
                  <a:lumMod val="50000"/>
                </a:schemeClr>
              </a:buClr>
              <a:buSzPct val="100000"/>
              <a:buFont typeface="+mj-lt"/>
              <a:buAutoNum type="alphaLcPeriod" startAt="2"/>
              <a:tabLst>
                <a:tab pos="419100" algn="l"/>
              </a:tabLst>
            </a:pPr>
            <a:endParaRPr lang="en-GH" sz="2000" dirty="0">
              <a:latin typeface="Calisto MT" panose="02040603050505030304" pitchFamily="18" charset="0"/>
            </a:endParaRPr>
          </a:p>
          <a:p>
            <a:pPr marL="533400" indent="-457200" algn="just">
              <a:lnSpc>
                <a:spcPct val="115000"/>
              </a:lnSpc>
              <a:spcAft>
                <a:spcPts val="1000"/>
              </a:spcAft>
              <a:buClr>
                <a:schemeClr val="accent1">
                  <a:lumMod val="50000"/>
                </a:schemeClr>
              </a:buClr>
              <a:buSzPct val="100000"/>
              <a:buFont typeface="+mj-lt"/>
              <a:buAutoNum type="arabicPeriod" startAt="10"/>
              <a:tabLst>
                <a:tab pos="419100" algn="l"/>
              </a:tabLst>
            </a:pPr>
            <a:endParaRPr lang="en-US" sz="2400" dirty="0">
              <a:latin typeface="Calisto MT" panose="02040603050505030304" pitchFamily="18" charset="0"/>
            </a:endParaRPr>
          </a:p>
          <a:p>
            <a:pPr marL="76200" lvl="0">
              <a:lnSpc>
                <a:spcPct val="115000"/>
              </a:lnSpc>
              <a:spcBef>
                <a:spcPts val="0"/>
              </a:spcBef>
              <a:spcAft>
                <a:spcPts val="1000"/>
              </a:spcAft>
              <a:buClr>
                <a:schemeClr val="accent1">
                  <a:lumMod val="50000"/>
                </a:schemeClr>
              </a:buClr>
              <a:buSzPct val="100000"/>
              <a:tabLst>
                <a:tab pos="419100" algn="l"/>
              </a:tabLst>
            </a:pPr>
            <a:endParaRPr lang="en-US" sz="3200" dirty="0">
              <a:solidFill>
                <a:schemeClr val="bg1"/>
              </a:solidFill>
              <a:latin typeface="Calisto MT" panose="02040603050505030304" pitchFamily="18" charset="0"/>
            </a:endParaRPr>
          </a:p>
          <a:p>
            <a:endParaRPr lang="en-GH" dirty="0"/>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solidFill>
                <a:schemeClr val="tx1"/>
              </a:solidFill>
              <a:latin typeface="Calisto MT" panose="02040603050505030304" pitchFamily="18" charset="0"/>
            </a:endParaRPr>
          </a:p>
          <a:p>
            <a:pPr marL="647700" lvl="0" indent="-57150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p:txBody>
      </p:sp>
      <p:sp>
        <p:nvSpPr>
          <p:cNvPr id="4" name="Slide Number Placeholder 3"/>
          <p:cNvSpPr>
            <a:spLocks noGrp="1"/>
          </p:cNvSpPr>
          <p:nvPr>
            <p:ph type="sldNum" idx="12"/>
          </p:nvPr>
        </p:nvSpPr>
        <p:spPr>
          <a:xfrm>
            <a:off x="8686800" y="4636500"/>
            <a:ext cx="418600" cy="315600"/>
          </a:xfrm>
        </p:spPr>
        <p:txBody>
          <a:bodyPr/>
          <a:lstStyle/>
          <a:p>
            <a:pPr marL="0" lvl="0" indent="0">
              <a:spcBef>
                <a:spcPts val="0"/>
              </a:spcBef>
              <a:spcAft>
                <a:spcPts val="0"/>
              </a:spcAft>
              <a:buNone/>
            </a:pPr>
            <a:r>
              <a:rPr lang="en-GB" dirty="0"/>
              <a:t>25</a:t>
            </a:r>
            <a:endParaRPr lang="en-US" dirty="0"/>
          </a:p>
        </p:txBody>
      </p:sp>
    </p:spTree>
    <p:extLst>
      <p:ext uri="{BB962C8B-B14F-4D97-AF65-F5344CB8AC3E}">
        <p14:creationId xmlns:p14="http://schemas.microsoft.com/office/powerpoint/2010/main" val="13982054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538" y="361950"/>
            <a:ext cx="6606861" cy="7620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187228" y="1581150"/>
            <a:ext cx="8553893" cy="3741150"/>
          </a:xfrm>
          <a:prstGeom prst="rect">
            <a:avLst/>
          </a:prstGeom>
        </p:spPr>
        <p:txBody>
          <a:bodyPr/>
          <a:lstStyle/>
          <a:p>
            <a:pPr marL="533400" indent="-457200" algn="just">
              <a:lnSpc>
                <a:spcPct val="115000"/>
              </a:lnSpc>
              <a:spcAft>
                <a:spcPts val="1000"/>
              </a:spcAft>
              <a:buClr>
                <a:schemeClr val="accent1">
                  <a:lumMod val="50000"/>
                </a:schemeClr>
              </a:buClr>
              <a:buSzPct val="100000"/>
              <a:buFont typeface="+mj-lt"/>
              <a:buAutoNum type="alphaLcPeriod" startAt="3"/>
              <a:tabLst>
                <a:tab pos="419100" algn="l"/>
              </a:tabLst>
            </a:pPr>
            <a:endParaRPr lang="en-US" sz="2400" dirty="0">
              <a:latin typeface="Calisto MT" panose="02040603050505030304" pitchFamily="18" charset="0"/>
            </a:endParaRPr>
          </a:p>
          <a:p>
            <a:pPr marL="533400" indent="-457200" algn="just">
              <a:lnSpc>
                <a:spcPct val="115000"/>
              </a:lnSpc>
              <a:spcAft>
                <a:spcPts val="1000"/>
              </a:spcAft>
              <a:buClr>
                <a:schemeClr val="accent1">
                  <a:lumMod val="50000"/>
                </a:schemeClr>
              </a:buClr>
              <a:buSzPct val="100000"/>
              <a:buFont typeface="+mj-lt"/>
              <a:buAutoNum type="alphaLcPeriod" startAt="3"/>
              <a:tabLst>
                <a:tab pos="419100" algn="l"/>
              </a:tabLst>
            </a:pPr>
            <a:r>
              <a:rPr lang="en-US" sz="2400" dirty="0">
                <a:latin typeface="Calisto MT" panose="02040603050505030304" pitchFamily="18" charset="0"/>
              </a:rPr>
              <a:t>If a mediator believes that participant conduct, including that of the mediator, jeopardizes conducting a mediation consistent with these Standards, a mediator shall take appropriate steps including, if necessary, postponing, withdrawing from or terminating the mediation. </a:t>
            </a:r>
          </a:p>
          <a:p>
            <a:pPr marL="590550" lvl="0" indent="-514350" algn="just">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2400" dirty="0">
              <a:solidFill>
                <a:schemeClr val="bg1"/>
              </a:solidFill>
              <a:latin typeface="Calisto MT" panose="02040603050505030304" pitchFamily="18" charset="0"/>
            </a:endParaRPr>
          </a:p>
          <a:p>
            <a:endParaRPr lang="en-GH" dirty="0"/>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solidFill>
                <a:schemeClr val="tx1"/>
              </a:solidFill>
              <a:latin typeface="Calisto MT" panose="02040603050505030304" pitchFamily="18" charset="0"/>
            </a:endParaRPr>
          </a:p>
          <a:p>
            <a:pPr marL="647700" lvl="0" indent="-57150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p:txBody>
      </p:sp>
      <p:sp>
        <p:nvSpPr>
          <p:cNvPr id="4" name="Slide Number Placeholder 3"/>
          <p:cNvSpPr>
            <a:spLocks noGrp="1"/>
          </p:cNvSpPr>
          <p:nvPr>
            <p:ph type="sldNum" idx="12"/>
          </p:nvPr>
        </p:nvSpPr>
        <p:spPr>
          <a:xfrm>
            <a:off x="8686800" y="4636500"/>
            <a:ext cx="418600" cy="315600"/>
          </a:xfrm>
        </p:spPr>
        <p:txBody>
          <a:bodyPr/>
          <a:lstStyle/>
          <a:p>
            <a:pPr marL="0" lvl="0" indent="0">
              <a:spcBef>
                <a:spcPts val="0"/>
              </a:spcBef>
              <a:spcAft>
                <a:spcPts val="0"/>
              </a:spcAft>
              <a:buNone/>
            </a:pPr>
            <a:r>
              <a:rPr lang="en-GB" dirty="0"/>
              <a:t>26</a:t>
            </a:r>
            <a:endParaRPr lang="en-US" dirty="0"/>
          </a:p>
        </p:txBody>
      </p:sp>
    </p:spTree>
    <p:extLst>
      <p:ext uri="{BB962C8B-B14F-4D97-AF65-F5344CB8AC3E}">
        <p14:creationId xmlns:p14="http://schemas.microsoft.com/office/powerpoint/2010/main" val="23687990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538" y="361950"/>
            <a:ext cx="6454461" cy="7620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56706" y="1352550"/>
            <a:ext cx="8553893" cy="3283950"/>
          </a:xfrm>
          <a:prstGeom prst="rect">
            <a:avLst/>
          </a:prstGeom>
        </p:spPr>
        <p:txBody>
          <a:bodyPr/>
          <a:lstStyle/>
          <a:p>
            <a:pPr marL="533400" indent="-457200" algn="just">
              <a:lnSpc>
                <a:spcPct val="115000"/>
              </a:lnSpc>
              <a:spcAft>
                <a:spcPts val="1000"/>
              </a:spcAft>
              <a:buClr>
                <a:schemeClr val="accent1">
                  <a:lumMod val="50000"/>
                </a:schemeClr>
              </a:buClr>
              <a:buSzPct val="100000"/>
              <a:buFont typeface="+mj-lt"/>
              <a:buAutoNum type="arabicPeriod"/>
              <a:tabLst>
                <a:tab pos="419100" algn="l"/>
              </a:tabLst>
            </a:pPr>
            <a:r>
              <a:rPr lang="en-US" sz="2400" dirty="0">
                <a:latin typeface="Calisto MT" panose="02040603050505030304" pitchFamily="18" charset="0"/>
              </a:rPr>
              <a:t>A mediator should not include any promises as to outcome in communications, including business cards, stationery, or computer-based communications.</a:t>
            </a:r>
          </a:p>
          <a:p>
            <a:pPr marL="533400" indent="-457200" algn="just">
              <a:lnSpc>
                <a:spcPct val="115000"/>
              </a:lnSpc>
              <a:spcAft>
                <a:spcPts val="1000"/>
              </a:spcAft>
              <a:buClr>
                <a:schemeClr val="accent1">
                  <a:lumMod val="50000"/>
                </a:schemeClr>
              </a:buClr>
              <a:buSzPct val="100000"/>
              <a:buFont typeface="+mj-lt"/>
              <a:buAutoNum type="arabicPeriod"/>
              <a:tabLst>
                <a:tab pos="419100" algn="l"/>
              </a:tabLst>
            </a:pPr>
            <a:r>
              <a:rPr lang="en-US" sz="2400" dirty="0">
                <a:latin typeface="Calisto MT" panose="02040603050505030304" pitchFamily="18" charset="0"/>
              </a:rPr>
              <a:t>A mediator should only claim to meet the mediator qualifications of a governmental entity or private organization if that entity or organization has a recognized procedure for qualifying mediators and it grants such status to the mediator. </a:t>
            </a:r>
          </a:p>
          <a:p>
            <a:pPr marL="533400" indent="-457200">
              <a:lnSpc>
                <a:spcPct val="115000"/>
              </a:lnSpc>
              <a:spcAft>
                <a:spcPts val="1000"/>
              </a:spcAft>
              <a:buClr>
                <a:schemeClr val="accent1">
                  <a:lumMod val="50000"/>
                </a:schemeClr>
              </a:buClr>
              <a:buSzPct val="100000"/>
              <a:buFont typeface="+mj-lt"/>
              <a:buAutoNum type="arabicPeriod"/>
              <a:tabLst>
                <a:tab pos="419100" algn="l"/>
              </a:tabLst>
            </a:pPr>
            <a:endParaRPr lang="en-US" dirty="0"/>
          </a:p>
          <a:p>
            <a:pPr marL="533400" indent="-457200">
              <a:lnSpc>
                <a:spcPct val="115000"/>
              </a:lnSpc>
              <a:spcAft>
                <a:spcPts val="1000"/>
              </a:spcAft>
              <a:buClr>
                <a:schemeClr val="accent1">
                  <a:lumMod val="50000"/>
                </a:schemeClr>
              </a:buClr>
              <a:buSzPct val="100000"/>
              <a:buFont typeface="+mj-lt"/>
              <a:buAutoNum type="arabicPeriod"/>
              <a:tabLst>
                <a:tab pos="419100" algn="l"/>
              </a:tabLst>
            </a:pPr>
            <a:endParaRPr lang="en-US" sz="2400" dirty="0">
              <a:solidFill>
                <a:schemeClr val="bg1"/>
              </a:solidFill>
              <a:latin typeface="Calisto MT" panose="02040603050505030304" pitchFamily="18" charset="0"/>
            </a:endParaRPr>
          </a:p>
          <a:p>
            <a:endParaRPr lang="en-GH" dirty="0"/>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solidFill>
                <a:schemeClr val="tx1"/>
              </a:solidFill>
              <a:latin typeface="Calisto MT" panose="02040603050505030304" pitchFamily="18" charset="0"/>
            </a:endParaRPr>
          </a:p>
          <a:p>
            <a:pPr marL="647700" lvl="0" indent="-57150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p:txBody>
      </p:sp>
      <p:sp>
        <p:nvSpPr>
          <p:cNvPr id="4" name="Slide Number Placeholder 3"/>
          <p:cNvSpPr>
            <a:spLocks noGrp="1"/>
          </p:cNvSpPr>
          <p:nvPr>
            <p:ph type="sldNum" idx="12"/>
          </p:nvPr>
        </p:nvSpPr>
        <p:spPr>
          <a:xfrm>
            <a:off x="8686800" y="4636500"/>
            <a:ext cx="418600" cy="315600"/>
          </a:xfrm>
        </p:spPr>
        <p:txBody>
          <a:bodyPr/>
          <a:lstStyle/>
          <a:p>
            <a:pPr marL="0" lvl="0" indent="0">
              <a:spcBef>
                <a:spcPts val="0"/>
              </a:spcBef>
              <a:spcAft>
                <a:spcPts val="0"/>
              </a:spcAft>
              <a:buNone/>
            </a:pPr>
            <a:r>
              <a:rPr lang="en-GB" dirty="0"/>
              <a:t>27</a:t>
            </a:r>
            <a:endParaRPr lang="en-US" dirty="0"/>
          </a:p>
        </p:txBody>
      </p:sp>
    </p:spTree>
    <p:extLst>
      <p:ext uri="{BB962C8B-B14F-4D97-AF65-F5344CB8AC3E}">
        <p14:creationId xmlns:p14="http://schemas.microsoft.com/office/powerpoint/2010/main" val="33939341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538" y="361950"/>
            <a:ext cx="6683061" cy="7620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56706" y="1352550"/>
            <a:ext cx="8553893" cy="3283950"/>
          </a:xfrm>
          <a:prstGeom prst="rect">
            <a:avLst/>
          </a:prstGeom>
        </p:spPr>
        <p:txBody>
          <a:bodyPr/>
          <a:lstStyle/>
          <a:p>
            <a:pPr marL="76200">
              <a:lnSpc>
                <a:spcPct val="115000"/>
              </a:lnSpc>
              <a:spcAft>
                <a:spcPts val="1000"/>
              </a:spcAft>
              <a:buClr>
                <a:schemeClr val="accent1">
                  <a:lumMod val="50000"/>
                </a:schemeClr>
              </a:buClr>
              <a:buSzPct val="100000"/>
              <a:tabLst>
                <a:tab pos="419100" algn="l"/>
              </a:tabLst>
            </a:pPr>
            <a:endParaRPr lang="en-US" sz="2400" dirty="0">
              <a:latin typeface="Calisto MT" panose="02040603050505030304" pitchFamily="18" charset="0"/>
            </a:endParaRPr>
          </a:p>
          <a:p>
            <a:pPr marL="533400" indent="-457200" algn="just">
              <a:lnSpc>
                <a:spcPct val="115000"/>
              </a:lnSpc>
              <a:spcAft>
                <a:spcPts val="1000"/>
              </a:spcAft>
              <a:buClr>
                <a:schemeClr val="accent1">
                  <a:lumMod val="50000"/>
                </a:schemeClr>
              </a:buClr>
              <a:buSzPct val="100000"/>
              <a:buFont typeface="+mj-lt"/>
              <a:buAutoNum type="alphaLcPeriod" startAt="2"/>
              <a:tabLst>
                <a:tab pos="419100" algn="l"/>
              </a:tabLst>
            </a:pPr>
            <a:r>
              <a:rPr lang="en-US" sz="2400" dirty="0">
                <a:latin typeface="Calisto MT" panose="02040603050505030304" pitchFamily="18" charset="0"/>
              </a:rPr>
              <a:t>A mediator shall not solicit in a manner that gives an appearance of partiality for or against a party or otherwise undermines the integrity of the process. </a:t>
            </a:r>
          </a:p>
          <a:p>
            <a:pPr marL="533400" indent="-457200" algn="just">
              <a:lnSpc>
                <a:spcPct val="115000"/>
              </a:lnSpc>
              <a:spcAft>
                <a:spcPts val="1000"/>
              </a:spcAft>
              <a:buClr>
                <a:schemeClr val="accent1">
                  <a:lumMod val="50000"/>
                </a:schemeClr>
              </a:buClr>
              <a:buSzPct val="100000"/>
              <a:buFont typeface="+mj-lt"/>
              <a:buAutoNum type="alphaLcPeriod" startAt="2"/>
              <a:tabLst>
                <a:tab pos="419100" algn="l"/>
              </a:tabLst>
            </a:pPr>
            <a:r>
              <a:rPr lang="en-US" sz="2400" dirty="0">
                <a:latin typeface="Calisto MT" panose="02040603050505030304" pitchFamily="18" charset="0"/>
              </a:rPr>
              <a:t>A mediator shall not communicate to others, in promotional materials or through other forms of communication, the names of persons served without their permission. </a:t>
            </a:r>
          </a:p>
          <a:p>
            <a:pPr marL="533400" indent="-457200" algn="just">
              <a:lnSpc>
                <a:spcPct val="115000"/>
              </a:lnSpc>
              <a:spcAft>
                <a:spcPts val="1000"/>
              </a:spcAft>
              <a:buClr>
                <a:schemeClr val="accent1">
                  <a:lumMod val="50000"/>
                </a:schemeClr>
              </a:buClr>
              <a:buSzPct val="100000"/>
              <a:buFont typeface="+mj-lt"/>
              <a:buAutoNum type="alphaLcPeriod" startAt="2"/>
              <a:tabLst>
                <a:tab pos="419100" algn="l"/>
              </a:tabLst>
            </a:pPr>
            <a:endParaRPr lang="en-US" sz="2400" dirty="0">
              <a:latin typeface="Calisto MT" panose="02040603050505030304" pitchFamily="18" charset="0"/>
            </a:endParaRPr>
          </a:p>
          <a:p>
            <a:pPr marL="533400" indent="-457200" algn="just">
              <a:lnSpc>
                <a:spcPct val="115000"/>
              </a:lnSpc>
              <a:spcAft>
                <a:spcPts val="1000"/>
              </a:spcAft>
              <a:buClr>
                <a:schemeClr val="accent1">
                  <a:lumMod val="50000"/>
                </a:schemeClr>
              </a:buClr>
              <a:buSzPct val="100000"/>
              <a:buFont typeface="+mj-lt"/>
              <a:buAutoNum type="alphaLcPeriod" startAt="2"/>
              <a:tabLst>
                <a:tab pos="419100" algn="l"/>
              </a:tabLst>
            </a:pPr>
            <a:endParaRPr lang="en-US" sz="2400" b="1" dirty="0">
              <a:latin typeface="Calisto MT" panose="02040603050505030304" pitchFamily="18" charset="0"/>
            </a:endParaRPr>
          </a:p>
          <a:p>
            <a:pPr marL="533400" indent="-457200">
              <a:lnSpc>
                <a:spcPct val="115000"/>
              </a:lnSpc>
              <a:spcAft>
                <a:spcPts val="1000"/>
              </a:spcAft>
              <a:buClr>
                <a:schemeClr val="accent1">
                  <a:lumMod val="50000"/>
                </a:schemeClr>
              </a:buClr>
              <a:buSzPct val="100000"/>
              <a:buFont typeface="+mj-lt"/>
              <a:buAutoNum type="alphaLcPeriod" startAt="2"/>
              <a:tabLst>
                <a:tab pos="419100" algn="l"/>
              </a:tabLst>
            </a:pPr>
            <a:endParaRPr lang="en-US" sz="2400" dirty="0">
              <a:solidFill>
                <a:schemeClr val="bg1"/>
              </a:solidFill>
              <a:latin typeface="Calisto MT" panose="02040603050505030304" pitchFamily="18" charset="0"/>
            </a:endParaRPr>
          </a:p>
          <a:p>
            <a:endParaRPr lang="en-GH" dirty="0"/>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solidFill>
                <a:schemeClr val="tx1"/>
              </a:solidFill>
              <a:latin typeface="Calisto MT" panose="02040603050505030304" pitchFamily="18" charset="0"/>
            </a:endParaRPr>
          </a:p>
          <a:p>
            <a:pPr marL="647700" lvl="0" indent="-57150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p:txBody>
      </p:sp>
      <p:sp>
        <p:nvSpPr>
          <p:cNvPr id="4" name="Slide Number Placeholder 3"/>
          <p:cNvSpPr>
            <a:spLocks noGrp="1"/>
          </p:cNvSpPr>
          <p:nvPr>
            <p:ph type="sldNum" idx="12"/>
          </p:nvPr>
        </p:nvSpPr>
        <p:spPr>
          <a:xfrm>
            <a:off x="8686800" y="4636500"/>
            <a:ext cx="418600" cy="315600"/>
          </a:xfrm>
        </p:spPr>
        <p:txBody>
          <a:bodyPr/>
          <a:lstStyle/>
          <a:p>
            <a:pPr marL="0" lvl="0" indent="0">
              <a:spcBef>
                <a:spcPts val="0"/>
              </a:spcBef>
              <a:spcAft>
                <a:spcPts val="0"/>
              </a:spcAft>
              <a:buNone/>
            </a:pPr>
            <a:r>
              <a:rPr lang="en-GB" dirty="0"/>
              <a:t>28</a:t>
            </a:r>
            <a:endParaRPr lang="en-US" dirty="0"/>
          </a:p>
        </p:txBody>
      </p:sp>
    </p:spTree>
    <p:extLst>
      <p:ext uri="{BB962C8B-B14F-4D97-AF65-F5344CB8AC3E}">
        <p14:creationId xmlns:p14="http://schemas.microsoft.com/office/powerpoint/2010/main" val="2687700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538" y="361950"/>
            <a:ext cx="6454461" cy="7620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56706" y="1352550"/>
            <a:ext cx="8553893" cy="3283950"/>
          </a:xfrm>
          <a:prstGeom prst="rect">
            <a:avLst/>
          </a:prstGeom>
        </p:spPr>
        <p:txBody>
          <a:bodyPr/>
          <a:lstStyle/>
          <a:p>
            <a:pPr marL="76200" algn="ctr">
              <a:lnSpc>
                <a:spcPct val="115000"/>
              </a:lnSpc>
              <a:spcAft>
                <a:spcPts val="1000"/>
              </a:spcAft>
              <a:buClr>
                <a:schemeClr val="accent1">
                  <a:lumMod val="50000"/>
                </a:schemeClr>
              </a:buClr>
              <a:buSzPct val="100000"/>
              <a:tabLst>
                <a:tab pos="419100" algn="l"/>
              </a:tabLst>
            </a:pPr>
            <a:r>
              <a:rPr lang="en-US" sz="2400" b="1" dirty="0">
                <a:latin typeface="Calisto MT" panose="02040603050505030304" pitchFamily="18" charset="0"/>
              </a:rPr>
              <a:t>STANDARD VIII. </a:t>
            </a:r>
          </a:p>
          <a:p>
            <a:pPr marL="76200">
              <a:lnSpc>
                <a:spcPct val="115000"/>
              </a:lnSpc>
              <a:spcAft>
                <a:spcPts val="1000"/>
              </a:spcAft>
              <a:buClr>
                <a:schemeClr val="accent1">
                  <a:lumMod val="50000"/>
                </a:schemeClr>
              </a:buClr>
              <a:buSzPct val="100000"/>
              <a:tabLst>
                <a:tab pos="419100" algn="l"/>
              </a:tabLst>
            </a:pPr>
            <a:r>
              <a:rPr lang="en-US" sz="2400" b="1" dirty="0">
                <a:latin typeface="Calisto MT" panose="02040603050505030304" pitchFamily="18" charset="0"/>
              </a:rPr>
              <a:t>Fees and other charges </a:t>
            </a:r>
          </a:p>
          <a:p>
            <a:pPr marL="342900" indent="-342900" algn="just">
              <a:buFont typeface="+mj-lt"/>
              <a:buAutoNum type="alphaLcPeriod"/>
            </a:pPr>
            <a:r>
              <a:rPr lang="en-US" sz="2400" dirty="0">
                <a:latin typeface="Calisto MT" panose="02040603050505030304" pitchFamily="18" charset="0"/>
              </a:rPr>
              <a:t>A mediator shall provide each party or each party’s representative true and complete information about mediation fees, expenses and any other actual or potential charges that may be incurred in connection with a mediation. </a:t>
            </a:r>
          </a:p>
          <a:p>
            <a:pPr marL="342900" indent="-342900" algn="just">
              <a:buFont typeface="+mj-lt"/>
              <a:buAutoNum type="alphaLcPeriod"/>
            </a:pPr>
            <a:endParaRPr lang="en-GH" sz="2400" dirty="0">
              <a:latin typeface="Calisto MT" panose="02040603050505030304" pitchFamily="18" charset="0"/>
            </a:endParaRPr>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solidFill>
                <a:schemeClr val="tx1"/>
              </a:solidFill>
              <a:latin typeface="Calisto MT" panose="02040603050505030304" pitchFamily="18" charset="0"/>
            </a:endParaRPr>
          </a:p>
          <a:p>
            <a:pPr marL="647700" lvl="0" indent="-57150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p:txBody>
      </p:sp>
      <p:sp>
        <p:nvSpPr>
          <p:cNvPr id="4" name="Slide Number Placeholder 3"/>
          <p:cNvSpPr>
            <a:spLocks noGrp="1"/>
          </p:cNvSpPr>
          <p:nvPr>
            <p:ph type="sldNum" idx="12"/>
          </p:nvPr>
        </p:nvSpPr>
        <p:spPr>
          <a:xfrm>
            <a:off x="8686800" y="4636500"/>
            <a:ext cx="418600" cy="315600"/>
          </a:xfrm>
        </p:spPr>
        <p:txBody>
          <a:bodyPr/>
          <a:lstStyle/>
          <a:p>
            <a:pPr marL="0" lvl="0" indent="0">
              <a:spcBef>
                <a:spcPts val="0"/>
              </a:spcBef>
              <a:spcAft>
                <a:spcPts val="0"/>
              </a:spcAft>
              <a:buNone/>
            </a:pPr>
            <a:r>
              <a:rPr lang="en-GB" dirty="0"/>
              <a:t>29</a:t>
            </a:r>
            <a:endParaRPr lang="en-US" dirty="0"/>
          </a:p>
        </p:txBody>
      </p:sp>
    </p:spTree>
    <p:extLst>
      <p:ext uri="{BB962C8B-B14F-4D97-AF65-F5344CB8AC3E}">
        <p14:creationId xmlns:p14="http://schemas.microsoft.com/office/powerpoint/2010/main" val="1057749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01EE24E-E3B5-4FAB-A028-BD8A72476B8A}"/>
              </a:ext>
            </a:extLst>
          </p:cNvPr>
          <p:cNvSpPr>
            <a:spLocks noGrp="1"/>
          </p:cNvSpPr>
          <p:nvPr>
            <p:ph type="title"/>
          </p:nvPr>
        </p:nvSpPr>
        <p:spPr>
          <a:xfrm>
            <a:off x="76200" y="392575"/>
            <a:ext cx="6629400" cy="766200"/>
          </a:xfrm>
        </p:spPr>
        <p:txBody>
          <a:bodyPr/>
          <a:lstStyle/>
          <a:p>
            <a:r>
              <a:rPr lang="en-US" sz="2400" b="1" dirty="0">
                <a:solidFill>
                  <a:schemeClr val="bg1"/>
                </a:solidFill>
                <a:latin typeface="Calisto MT" panose="02040603050505030304" pitchFamily="18" charset="0"/>
              </a:rPr>
              <a:t>THE CODE OF ETHICS FOR MEDIATORS CONT’D</a:t>
            </a:r>
            <a:endParaRPr lang="en-GH" sz="2400" b="1" dirty="0">
              <a:solidFill>
                <a:schemeClr val="bg1"/>
              </a:solidFill>
              <a:latin typeface="Calisto MT" panose="02040603050505030304" pitchFamily="18" charset="0"/>
            </a:endParaRPr>
          </a:p>
        </p:txBody>
      </p:sp>
      <p:sp>
        <p:nvSpPr>
          <p:cNvPr id="9" name="Text Placeholder 8">
            <a:extLst>
              <a:ext uri="{FF2B5EF4-FFF2-40B4-BE49-F238E27FC236}">
                <a16:creationId xmlns:a16="http://schemas.microsoft.com/office/drawing/2014/main" id="{C8D6A68C-4940-4203-B851-06DEA0DBCCF7}"/>
              </a:ext>
            </a:extLst>
          </p:cNvPr>
          <p:cNvSpPr>
            <a:spLocks noGrp="1"/>
          </p:cNvSpPr>
          <p:nvPr>
            <p:ph type="body" idx="4294967295"/>
          </p:nvPr>
        </p:nvSpPr>
        <p:spPr>
          <a:xfrm>
            <a:off x="76200" y="1428750"/>
            <a:ext cx="8001000" cy="3207750"/>
          </a:xfrm>
          <a:prstGeom prst="rect">
            <a:avLst/>
          </a:prstGeom>
        </p:spPr>
        <p:txBody>
          <a:bodyPr/>
          <a:lstStyle/>
          <a:p>
            <a:endParaRPr lang="en-GH" dirty="0"/>
          </a:p>
          <a:p>
            <a:pPr marL="533400" indent="-457200" algn="just">
              <a:buClr>
                <a:schemeClr val="accent1">
                  <a:lumMod val="50000"/>
                </a:schemeClr>
              </a:buClr>
              <a:buSzPct val="100000"/>
              <a:buFont typeface="+mj-lt"/>
              <a:buAutoNum type="arabicPeriod"/>
            </a:pPr>
            <a:r>
              <a:rPr lang="en-US" sz="2000" dirty="0">
                <a:latin typeface="Calisto MT" panose="02040603050505030304" pitchFamily="18" charset="0"/>
              </a:rPr>
              <a:t>Although party self-determination for process design is a fundamental principle of mediation practice, a mediator may need to balance such party self-determination with a mediator’s duty to conduct a quality process in accordance with these Standards</a:t>
            </a:r>
            <a:r>
              <a:rPr lang="en-US" sz="2000" dirty="0"/>
              <a:t>. </a:t>
            </a:r>
          </a:p>
          <a:p>
            <a:endParaRPr lang="en-GH" dirty="0"/>
          </a:p>
          <a:p>
            <a:pPr marL="533400" indent="-457200" algn="just">
              <a:buClr>
                <a:schemeClr val="accent1">
                  <a:lumMod val="50000"/>
                </a:schemeClr>
              </a:buClr>
              <a:buFont typeface="+mj-lt"/>
              <a:buAutoNum type="arabicPeriod" startAt="2"/>
            </a:pPr>
            <a:r>
              <a:rPr lang="en-US" sz="2000" dirty="0">
                <a:latin typeface="Calisto MT" panose="02040603050505030304" pitchFamily="18" charset="0"/>
              </a:rPr>
              <a:t>A mediator cannot personally ensure that each party has made free and informed choices to reach particular decisions, but, where appropriate, a mediator should make the parties aware of the importance of consulting other professionals to help them make informed choices. </a:t>
            </a:r>
          </a:p>
          <a:p>
            <a:pPr marL="590550" indent="-514350" algn="just">
              <a:buClr>
                <a:schemeClr val="accent1">
                  <a:lumMod val="50000"/>
                </a:schemeClr>
              </a:buClr>
              <a:buSzPct val="90000"/>
              <a:buFont typeface="+mj-lt"/>
              <a:buAutoNum type="romanUcPeriod" startAt="3"/>
            </a:pPr>
            <a:endParaRPr lang="en-US" dirty="0">
              <a:latin typeface="Calisto MT" panose="02040603050505030304" pitchFamily="18" charset="0"/>
            </a:endParaRPr>
          </a:p>
        </p:txBody>
      </p:sp>
      <p:sp>
        <p:nvSpPr>
          <p:cNvPr id="4" name="Slide Number Placeholder 3">
            <a:extLst>
              <a:ext uri="{FF2B5EF4-FFF2-40B4-BE49-F238E27FC236}">
                <a16:creationId xmlns:a16="http://schemas.microsoft.com/office/drawing/2014/main" id="{235CEA98-0467-4C7E-B141-72589FD96E4B}"/>
              </a:ext>
            </a:extLst>
          </p:cNvPr>
          <p:cNvSpPr>
            <a:spLocks noGrp="1"/>
          </p:cNvSpPr>
          <p:nvPr>
            <p:ph type="sldNum" idx="12"/>
          </p:nvPr>
        </p:nvSpPr>
        <p:spPr/>
        <p:txBody>
          <a:bodyPr/>
          <a:lstStyle/>
          <a:p>
            <a:pPr marL="0" lvl="0" indent="0">
              <a:spcBef>
                <a:spcPts val="0"/>
              </a:spcBef>
              <a:spcAft>
                <a:spcPts val="0"/>
              </a:spcAft>
              <a:buNone/>
            </a:pPr>
            <a:r>
              <a:rPr lang="en-US" dirty="0"/>
              <a:t>2</a:t>
            </a:r>
          </a:p>
        </p:txBody>
      </p:sp>
    </p:spTree>
    <p:extLst>
      <p:ext uri="{BB962C8B-B14F-4D97-AF65-F5344CB8AC3E}">
        <p14:creationId xmlns:p14="http://schemas.microsoft.com/office/powerpoint/2010/main" val="4489630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538" y="361950"/>
            <a:ext cx="6454461" cy="7620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56706" y="1352550"/>
            <a:ext cx="8553893" cy="3283950"/>
          </a:xfrm>
          <a:prstGeom prst="rect">
            <a:avLst/>
          </a:prstGeom>
        </p:spPr>
        <p:txBody>
          <a:bodyPr/>
          <a:lstStyle/>
          <a:p>
            <a:pPr marL="76200" algn="ctr">
              <a:lnSpc>
                <a:spcPct val="115000"/>
              </a:lnSpc>
              <a:spcAft>
                <a:spcPts val="1000"/>
              </a:spcAft>
              <a:buClr>
                <a:schemeClr val="accent1">
                  <a:lumMod val="50000"/>
                </a:schemeClr>
              </a:buClr>
              <a:buSzPct val="100000"/>
              <a:tabLst>
                <a:tab pos="419100" algn="l"/>
              </a:tabLst>
            </a:pPr>
            <a:r>
              <a:rPr lang="en-US" sz="2400" b="1" dirty="0">
                <a:latin typeface="Calisto MT" panose="02040603050505030304" pitchFamily="18" charset="0"/>
              </a:rPr>
              <a:t>STANDARD VII.</a:t>
            </a:r>
          </a:p>
          <a:p>
            <a:pPr marL="76200">
              <a:lnSpc>
                <a:spcPct val="115000"/>
              </a:lnSpc>
              <a:spcAft>
                <a:spcPts val="1000"/>
              </a:spcAft>
              <a:buClr>
                <a:schemeClr val="accent1">
                  <a:lumMod val="50000"/>
                </a:schemeClr>
              </a:buClr>
              <a:buSzPct val="100000"/>
              <a:tabLst>
                <a:tab pos="419100" algn="l"/>
              </a:tabLst>
            </a:pPr>
            <a:r>
              <a:rPr lang="en-US" sz="2400" b="1" dirty="0">
                <a:latin typeface="Calisto MT" panose="02040603050505030304" pitchFamily="18" charset="0"/>
              </a:rPr>
              <a:t>Advertising and solicitation </a:t>
            </a:r>
          </a:p>
          <a:p>
            <a:pPr marL="533400" indent="-457200" algn="just">
              <a:lnSpc>
                <a:spcPct val="115000"/>
              </a:lnSpc>
              <a:spcAft>
                <a:spcPts val="1000"/>
              </a:spcAft>
              <a:buClr>
                <a:schemeClr val="accent1">
                  <a:lumMod val="50000"/>
                </a:schemeClr>
              </a:buClr>
              <a:buSzPct val="100000"/>
              <a:buFont typeface="+mj-lt"/>
              <a:buAutoNum type="arabicPeriod"/>
              <a:tabLst>
                <a:tab pos="419100" algn="l"/>
              </a:tabLst>
            </a:pPr>
            <a:r>
              <a:rPr lang="en-US" sz="2400" dirty="0">
                <a:latin typeface="Calisto MT" panose="02040603050505030304" pitchFamily="18" charset="0"/>
              </a:rPr>
              <a:t>If a mediator charges fees, the mediator should develop them in light of all relevant factors, including the type and complexity of the matter, the qualifications of the mediator, the time required and the rates customary for such mediation services. </a:t>
            </a:r>
          </a:p>
          <a:p>
            <a:endParaRPr lang="en-GH" sz="2400" dirty="0">
              <a:latin typeface="Calisto MT" panose="02040603050505030304" pitchFamily="18" charset="0"/>
            </a:endParaRPr>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solidFill>
                <a:schemeClr val="tx1"/>
              </a:solidFill>
              <a:latin typeface="Calisto MT" panose="02040603050505030304" pitchFamily="18" charset="0"/>
            </a:endParaRPr>
          </a:p>
          <a:p>
            <a:pPr marL="647700" lvl="0" indent="-57150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p:txBody>
      </p:sp>
      <p:sp>
        <p:nvSpPr>
          <p:cNvPr id="4" name="Slide Number Placeholder 3"/>
          <p:cNvSpPr>
            <a:spLocks noGrp="1"/>
          </p:cNvSpPr>
          <p:nvPr>
            <p:ph type="sldNum" idx="12"/>
          </p:nvPr>
        </p:nvSpPr>
        <p:spPr>
          <a:xfrm>
            <a:off x="8686800" y="4636500"/>
            <a:ext cx="418600" cy="315600"/>
          </a:xfrm>
        </p:spPr>
        <p:txBody>
          <a:bodyPr/>
          <a:lstStyle/>
          <a:p>
            <a:pPr marL="0" lvl="0" indent="0">
              <a:spcBef>
                <a:spcPts val="0"/>
              </a:spcBef>
              <a:spcAft>
                <a:spcPts val="0"/>
              </a:spcAft>
              <a:buNone/>
            </a:pPr>
            <a:r>
              <a:rPr lang="en-GB" dirty="0"/>
              <a:t>30</a:t>
            </a:r>
            <a:endParaRPr lang="en-US" dirty="0"/>
          </a:p>
        </p:txBody>
      </p:sp>
    </p:spTree>
    <p:extLst>
      <p:ext uri="{BB962C8B-B14F-4D97-AF65-F5344CB8AC3E}">
        <p14:creationId xmlns:p14="http://schemas.microsoft.com/office/powerpoint/2010/main" val="6165058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538" y="361950"/>
            <a:ext cx="6454461" cy="7620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25020" y="1359900"/>
            <a:ext cx="8625661" cy="3276600"/>
          </a:xfrm>
          <a:prstGeom prst="rect">
            <a:avLst/>
          </a:prstGeom>
        </p:spPr>
        <p:txBody>
          <a:bodyPr/>
          <a:lstStyle/>
          <a:p>
            <a:pPr marL="590550" indent="-514350" algn="just">
              <a:lnSpc>
                <a:spcPct val="115000"/>
              </a:lnSpc>
              <a:spcAft>
                <a:spcPts val="1000"/>
              </a:spcAft>
              <a:buClr>
                <a:schemeClr val="accent1">
                  <a:lumMod val="50000"/>
                </a:schemeClr>
              </a:buClr>
              <a:buSzPct val="100000"/>
              <a:buFont typeface="+mj-lt"/>
              <a:buAutoNum type="alphaLcPeriod" startAt="2"/>
              <a:tabLst>
                <a:tab pos="419100" algn="l"/>
              </a:tabLst>
            </a:pPr>
            <a:r>
              <a:rPr lang="en-US" sz="2000" dirty="0">
                <a:latin typeface="Calisto MT" panose="02040603050505030304" pitchFamily="18" charset="0"/>
              </a:rPr>
              <a:t>A mediator shall not charge fees in a manner that impairs a mediator’s impartiality. </a:t>
            </a:r>
          </a:p>
          <a:p>
            <a:pPr marL="533400" indent="-457200" algn="just">
              <a:lnSpc>
                <a:spcPct val="115000"/>
              </a:lnSpc>
              <a:spcAft>
                <a:spcPts val="1000"/>
              </a:spcAft>
              <a:buClr>
                <a:schemeClr val="accent1">
                  <a:lumMod val="50000"/>
                </a:schemeClr>
              </a:buClr>
              <a:buSzPct val="100000"/>
              <a:buFont typeface="+mj-lt"/>
              <a:buAutoNum type="arabicPeriod"/>
              <a:tabLst>
                <a:tab pos="419100" algn="l"/>
              </a:tabLst>
            </a:pPr>
            <a:r>
              <a:rPr lang="en-US" sz="2000" dirty="0">
                <a:latin typeface="Calisto MT" panose="02040603050505030304" pitchFamily="18" charset="0"/>
              </a:rPr>
              <a:t>A mediator should not enter into a fee agreement which is contingent upon the result of the mediation or amount of the settlement. </a:t>
            </a:r>
          </a:p>
          <a:p>
            <a:pPr marL="533400" indent="-457200" algn="just">
              <a:lnSpc>
                <a:spcPct val="115000"/>
              </a:lnSpc>
              <a:spcAft>
                <a:spcPts val="1000"/>
              </a:spcAft>
              <a:buClr>
                <a:schemeClr val="accent1">
                  <a:lumMod val="50000"/>
                </a:schemeClr>
              </a:buClr>
              <a:buSzPct val="100000"/>
              <a:buFont typeface="+mj-lt"/>
              <a:buAutoNum type="arabicPeriod"/>
              <a:tabLst>
                <a:tab pos="419100" algn="l"/>
              </a:tabLst>
            </a:pPr>
            <a:endParaRPr lang="en-US" sz="2000" dirty="0">
              <a:latin typeface="Calisto MT" panose="02040603050505030304" pitchFamily="18" charset="0"/>
            </a:endParaRPr>
          </a:p>
          <a:p>
            <a:pPr marL="533400" indent="-457200" algn="just">
              <a:lnSpc>
                <a:spcPct val="115000"/>
              </a:lnSpc>
              <a:spcAft>
                <a:spcPts val="1000"/>
              </a:spcAft>
              <a:buClr>
                <a:schemeClr val="accent1">
                  <a:lumMod val="50000"/>
                </a:schemeClr>
              </a:buClr>
              <a:buSzPct val="100000"/>
              <a:buFont typeface="+mj-lt"/>
              <a:buAutoNum type="arabicPeriod"/>
              <a:tabLst>
                <a:tab pos="419100" algn="l"/>
              </a:tabLst>
            </a:pPr>
            <a:r>
              <a:rPr lang="en-US" sz="2000" dirty="0">
                <a:latin typeface="Calisto MT" panose="02040603050505030304" pitchFamily="18" charset="0"/>
              </a:rPr>
              <a:t>While a mediator may accept unequal fee payments from the parties, a mediator should not allow such a fee arrangement to adversely impact the mediator’s ability to conduct a mediation in an impartial manner. </a:t>
            </a:r>
          </a:p>
          <a:p>
            <a:pPr marL="533400" indent="-457200">
              <a:lnSpc>
                <a:spcPct val="115000"/>
              </a:lnSpc>
              <a:spcAft>
                <a:spcPts val="1000"/>
              </a:spcAft>
              <a:buClr>
                <a:schemeClr val="accent1">
                  <a:lumMod val="50000"/>
                </a:schemeClr>
              </a:buClr>
              <a:buSzPct val="100000"/>
              <a:buFont typeface="+mj-lt"/>
              <a:buAutoNum type="arabicPeriod"/>
              <a:tabLst>
                <a:tab pos="419100" algn="l"/>
              </a:tabLst>
            </a:pPr>
            <a:endParaRPr lang="en-US" sz="2400" dirty="0">
              <a:latin typeface="Calisto MT" panose="02040603050505030304" pitchFamily="18" charset="0"/>
            </a:endParaRPr>
          </a:p>
          <a:p>
            <a:pPr marL="533400" indent="-457200">
              <a:lnSpc>
                <a:spcPct val="115000"/>
              </a:lnSpc>
              <a:spcAft>
                <a:spcPts val="1000"/>
              </a:spcAft>
              <a:buClr>
                <a:schemeClr val="accent1">
                  <a:lumMod val="50000"/>
                </a:schemeClr>
              </a:buClr>
              <a:buSzPct val="100000"/>
              <a:buFont typeface="+mj-lt"/>
              <a:buAutoNum type="arabicPeriod"/>
              <a:tabLst>
                <a:tab pos="419100" algn="l"/>
              </a:tabLst>
            </a:pPr>
            <a:endParaRPr lang="en-US" sz="2400" dirty="0">
              <a:latin typeface="Calisto MT" panose="02040603050505030304" pitchFamily="18" charset="0"/>
            </a:endParaRPr>
          </a:p>
          <a:p>
            <a:pPr marL="590550" indent="-514350">
              <a:lnSpc>
                <a:spcPct val="115000"/>
              </a:lnSpc>
              <a:spcAft>
                <a:spcPts val="1000"/>
              </a:spcAft>
              <a:buClr>
                <a:schemeClr val="accent1">
                  <a:lumMod val="50000"/>
                </a:schemeClr>
              </a:buClr>
              <a:buSzPct val="100000"/>
              <a:buFont typeface="+mj-lt"/>
              <a:buAutoNum type="alphaLcPeriod" startAt="2"/>
              <a:tabLst>
                <a:tab pos="419100" algn="l"/>
              </a:tabLst>
            </a:pPr>
            <a:endParaRPr lang="en-US" sz="3200" dirty="0">
              <a:latin typeface="Calisto MT" panose="02040603050505030304" pitchFamily="18" charset="0"/>
            </a:endParaRPr>
          </a:p>
          <a:p>
            <a:endParaRPr lang="en-US" sz="2400" dirty="0">
              <a:latin typeface="Calisto MT" panose="02040603050505030304" pitchFamily="18" charset="0"/>
            </a:endParaRPr>
          </a:p>
          <a:p>
            <a:pPr marL="76200">
              <a:lnSpc>
                <a:spcPct val="115000"/>
              </a:lnSpc>
              <a:spcAft>
                <a:spcPts val="1000"/>
              </a:spcAft>
              <a:buClr>
                <a:schemeClr val="accent1">
                  <a:lumMod val="50000"/>
                </a:schemeClr>
              </a:buClr>
              <a:buSzPct val="100000"/>
              <a:tabLst>
                <a:tab pos="419100" algn="l"/>
              </a:tabLst>
            </a:pPr>
            <a:endParaRPr lang="en-US" sz="2400" dirty="0">
              <a:latin typeface="Calisto MT" panose="02040603050505030304" pitchFamily="18" charset="0"/>
            </a:endParaRPr>
          </a:p>
          <a:p>
            <a:pPr marL="533400" indent="-457200">
              <a:lnSpc>
                <a:spcPct val="115000"/>
              </a:lnSpc>
              <a:spcAft>
                <a:spcPts val="1000"/>
              </a:spcAft>
              <a:buClr>
                <a:schemeClr val="accent1">
                  <a:lumMod val="50000"/>
                </a:schemeClr>
              </a:buClr>
              <a:buSzPct val="100000"/>
              <a:buFont typeface="+mj-lt"/>
              <a:buAutoNum type="arabicPeriod" startAt="2"/>
              <a:tabLst>
                <a:tab pos="419100" algn="l"/>
              </a:tabLst>
            </a:pPr>
            <a:endParaRPr lang="en-US" sz="2400" dirty="0">
              <a:solidFill>
                <a:schemeClr val="bg1"/>
              </a:solidFill>
              <a:latin typeface="Calisto MT" panose="02040603050505030304" pitchFamily="18" charset="0"/>
            </a:endParaRPr>
          </a:p>
          <a:p>
            <a:endParaRPr lang="en-GH" dirty="0"/>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solidFill>
                <a:schemeClr val="tx1"/>
              </a:solidFill>
              <a:latin typeface="Calisto MT" panose="02040603050505030304" pitchFamily="18" charset="0"/>
            </a:endParaRPr>
          </a:p>
          <a:p>
            <a:pPr marL="647700" lvl="0" indent="-57150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p:txBody>
      </p:sp>
      <p:sp>
        <p:nvSpPr>
          <p:cNvPr id="4" name="Slide Number Placeholder 3"/>
          <p:cNvSpPr>
            <a:spLocks noGrp="1"/>
          </p:cNvSpPr>
          <p:nvPr>
            <p:ph type="sldNum" idx="12"/>
          </p:nvPr>
        </p:nvSpPr>
        <p:spPr>
          <a:xfrm>
            <a:off x="8686800" y="4636500"/>
            <a:ext cx="418600" cy="315600"/>
          </a:xfrm>
        </p:spPr>
        <p:txBody>
          <a:bodyPr/>
          <a:lstStyle/>
          <a:p>
            <a:pPr marL="0" lvl="0" indent="0">
              <a:spcBef>
                <a:spcPts val="0"/>
              </a:spcBef>
              <a:spcAft>
                <a:spcPts val="0"/>
              </a:spcAft>
              <a:buNone/>
            </a:pPr>
            <a:r>
              <a:rPr lang="en-GB" dirty="0"/>
              <a:t>31</a:t>
            </a:r>
            <a:endParaRPr lang="en-US" dirty="0"/>
          </a:p>
        </p:txBody>
      </p:sp>
    </p:spTree>
    <p:extLst>
      <p:ext uri="{BB962C8B-B14F-4D97-AF65-F5344CB8AC3E}">
        <p14:creationId xmlns:p14="http://schemas.microsoft.com/office/powerpoint/2010/main" val="15921200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538" y="361950"/>
            <a:ext cx="6606862" cy="762000"/>
          </a:xfrm>
        </p:spPr>
        <p:txBody>
          <a:bodyPr/>
          <a:lstStyle/>
          <a:p>
            <a:r>
              <a:rPr lang="en-US" sz="2400" b="1" dirty="0">
                <a:solidFill>
                  <a:schemeClr val="bg1"/>
                </a:solidFill>
                <a:latin typeface="Calisto MT" panose="02040603050505030304" pitchFamily="18" charset="0"/>
              </a:rPr>
              <a:t>THE CODE OF ETHICS FOR MEDIATORS CONT’D</a:t>
            </a:r>
          </a:p>
        </p:txBody>
      </p:sp>
      <p:sp>
        <p:nvSpPr>
          <p:cNvPr id="3" name="Text Placeholder 2"/>
          <p:cNvSpPr>
            <a:spLocks noGrp="1"/>
          </p:cNvSpPr>
          <p:nvPr>
            <p:ph type="body" idx="4294967295"/>
          </p:nvPr>
        </p:nvSpPr>
        <p:spPr>
          <a:xfrm>
            <a:off x="56706" y="1352550"/>
            <a:ext cx="8553893" cy="3283950"/>
          </a:xfrm>
          <a:prstGeom prst="rect">
            <a:avLst/>
          </a:prstGeom>
        </p:spPr>
        <p:txBody>
          <a:bodyPr/>
          <a:lstStyle/>
          <a:p>
            <a:pPr marL="76200" algn="ctr">
              <a:lnSpc>
                <a:spcPct val="115000"/>
              </a:lnSpc>
              <a:spcAft>
                <a:spcPts val="1000"/>
              </a:spcAft>
              <a:buClr>
                <a:schemeClr val="accent1">
                  <a:lumMod val="50000"/>
                </a:schemeClr>
              </a:buClr>
              <a:buSzPct val="100000"/>
              <a:tabLst>
                <a:tab pos="419100" algn="l"/>
              </a:tabLst>
            </a:pPr>
            <a:r>
              <a:rPr lang="en-US" sz="2400" b="1" dirty="0">
                <a:latin typeface="Calisto MT" panose="02040603050505030304" pitchFamily="18" charset="0"/>
              </a:rPr>
              <a:t>STANDARD IX. </a:t>
            </a:r>
            <a:endParaRPr lang="en-US" sz="2400" dirty="0">
              <a:solidFill>
                <a:schemeClr val="bg1"/>
              </a:solidFill>
              <a:latin typeface="Calisto MT" panose="02040603050505030304" pitchFamily="18" charset="0"/>
            </a:endParaRPr>
          </a:p>
          <a:p>
            <a:r>
              <a:rPr lang="en-US" sz="2400" b="1" dirty="0">
                <a:latin typeface="Calisto MT" panose="02040603050505030304" pitchFamily="18" charset="0"/>
              </a:rPr>
              <a:t>Advancement of mediation practice </a:t>
            </a:r>
          </a:p>
          <a:p>
            <a:pPr marL="457200" indent="-457200" algn="just">
              <a:buFont typeface="+mj-lt"/>
              <a:buAutoNum type="alphaLcPeriod"/>
            </a:pPr>
            <a:r>
              <a:rPr lang="en-US" sz="2400" dirty="0">
                <a:latin typeface="Calisto MT" panose="02040603050505030304" pitchFamily="18" charset="0"/>
              </a:rPr>
              <a:t>A mediator should act in a manner that advances the practice of mediation. A mediator promotes this Standard by engaging in some or all of the following: </a:t>
            </a:r>
          </a:p>
          <a:p>
            <a:pPr algn="just"/>
            <a:endParaRPr lang="en-US" sz="2400" dirty="0">
              <a:latin typeface="Calisto MT" panose="02040603050505030304" pitchFamily="18" charset="0"/>
            </a:endParaRPr>
          </a:p>
          <a:p>
            <a:pPr marL="457200" indent="-457200" algn="just">
              <a:buFont typeface="+mj-lt"/>
              <a:buAutoNum type="arabicPeriod"/>
            </a:pPr>
            <a:r>
              <a:rPr lang="en-US" sz="2400" dirty="0">
                <a:latin typeface="Calisto MT" panose="02040603050505030304" pitchFamily="18" charset="0"/>
              </a:rPr>
              <a:t>Participating in outreach and education efforts to assist the public in developing an improved understanding of, and appreciation for, mediation. </a:t>
            </a:r>
          </a:p>
          <a:p>
            <a:pPr marL="457200" indent="-457200">
              <a:buFont typeface="+mj-lt"/>
              <a:buAutoNum type="arabicPeriod"/>
            </a:pPr>
            <a:endParaRPr lang="en-US" sz="2400" dirty="0">
              <a:latin typeface="Calisto MT" panose="02040603050505030304" pitchFamily="18" charset="0"/>
            </a:endParaRPr>
          </a:p>
          <a:p>
            <a:pPr marL="76200">
              <a:lnSpc>
                <a:spcPct val="115000"/>
              </a:lnSpc>
              <a:spcAft>
                <a:spcPts val="1000"/>
              </a:spcAft>
              <a:buClr>
                <a:schemeClr val="accent1">
                  <a:lumMod val="50000"/>
                </a:schemeClr>
              </a:buClr>
              <a:buSzPct val="100000"/>
              <a:tabLst>
                <a:tab pos="419100" algn="l"/>
              </a:tabLst>
            </a:pPr>
            <a:endParaRPr lang="en-US" sz="2400" dirty="0">
              <a:latin typeface="Calisto MT" panose="02040603050505030304" pitchFamily="18" charset="0"/>
            </a:endParaRPr>
          </a:p>
          <a:p>
            <a:pPr marL="533400" indent="-457200">
              <a:lnSpc>
                <a:spcPct val="115000"/>
              </a:lnSpc>
              <a:spcAft>
                <a:spcPts val="1000"/>
              </a:spcAft>
              <a:buClr>
                <a:schemeClr val="accent1">
                  <a:lumMod val="50000"/>
                </a:schemeClr>
              </a:buClr>
              <a:buSzPct val="100000"/>
              <a:buFont typeface="+mj-lt"/>
              <a:buAutoNum type="arabicPeriod" startAt="2"/>
              <a:tabLst>
                <a:tab pos="419100" algn="l"/>
              </a:tabLst>
            </a:pPr>
            <a:endParaRPr lang="en-US" sz="2400" dirty="0">
              <a:solidFill>
                <a:schemeClr val="bg1"/>
              </a:solidFill>
              <a:latin typeface="Calisto MT" panose="02040603050505030304" pitchFamily="18" charset="0"/>
            </a:endParaRPr>
          </a:p>
          <a:p>
            <a:endParaRPr lang="en-GH" dirty="0"/>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solidFill>
                <a:schemeClr val="tx1"/>
              </a:solidFill>
              <a:latin typeface="Calisto MT" panose="02040603050505030304" pitchFamily="18" charset="0"/>
            </a:endParaRPr>
          </a:p>
          <a:p>
            <a:pPr marL="647700" lvl="0" indent="-57150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p:txBody>
      </p:sp>
      <p:sp>
        <p:nvSpPr>
          <p:cNvPr id="4" name="Slide Number Placeholder 3"/>
          <p:cNvSpPr>
            <a:spLocks noGrp="1"/>
          </p:cNvSpPr>
          <p:nvPr>
            <p:ph type="sldNum" idx="12"/>
          </p:nvPr>
        </p:nvSpPr>
        <p:spPr>
          <a:xfrm>
            <a:off x="8686800" y="4636500"/>
            <a:ext cx="418600" cy="315600"/>
          </a:xfrm>
        </p:spPr>
        <p:txBody>
          <a:bodyPr/>
          <a:lstStyle/>
          <a:p>
            <a:pPr marL="0" lvl="0" indent="0">
              <a:spcBef>
                <a:spcPts val="0"/>
              </a:spcBef>
              <a:spcAft>
                <a:spcPts val="0"/>
              </a:spcAft>
              <a:buNone/>
            </a:pPr>
            <a:r>
              <a:rPr lang="en-GB" dirty="0"/>
              <a:t>32</a:t>
            </a:r>
            <a:endParaRPr lang="en-US" dirty="0"/>
          </a:p>
        </p:txBody>
      </p:sp>
    </p:spTree>
    <p:extLst>
      <p:ext uri="{BB962C8B-B14F-4D97-AF65-F5344CB8AC3E}">
        <p14:creationId xmlns:p14="http://schemas.microsoft.com/office/powerpoint/2010/main" val="18539786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538" y="361950"/>
            <a:ext cx="6454461" cy="7620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22538" y="1276350"/>
            <a:ext cx="8858694" cy="3048000"/>
          </a:xfrm>
          <a:prstGeom prst="rect">
            <a:avLst/>
          </a:prstGeom>
        </p:spPr>
        <p:txBody>
          <a:bodyPr/>
          <a:lstStyle/>
          <a:p>
            <a:pPr marL="590550" indent="-514350" algn="just">
              <a:lnSpc>
                <a:spcPct val="115000"/>
              </a:lnSpc>
              <a:spcAft>
                <a:spcPts val="1000"/>
              </a:spcAft>
              <a:buClr>
                <a:schemeClr val="accent1">
                  <a:lumMod val="50000"/>
                </a:schemeClr>
              </a:buClr>
              <a:buSzPct val="100000"/>
              <a:buFont typeface="+mj-lt"/>
              <a:buAutoNum type="arabicPeriod" startAt="2"/>
              <a:tabLst>
                <a:tab pos="419100" algn="l"/>
              </a:tabLst>
            </a:pPr>
            <a:r>
              <a:rPr lang="en-US" sz="2400" dirty="0">
                <a:latin typeface="Calisto MT" panose="02040603050505030304" pitchFamily="18" charset="0"/>
              </a:rPr>
              <a:t>Fostering diversity within the field of mediation. </a:t>
            </a:r>
          </a:p>
          <a:p>
            <a:pPr marL="590550" indent="-514350" algn="just">
              <a:lnSpc>
                <a:spcPct val="115000"/>
              </a:lnSpc>
              <a:spcAft>
                <a:spcPts val="1000"/>
              </a:spcAft>
              <a:buClr>
                <a:schemeClr val="accent1">
                  <a:lumMod val="50000"/>
                </a:schemeClr>
              </a:buClr>
              <a:buSzPct val="100000"/>
              <a:buFont typeface="+mj-lt"/>
              <a:buAutoNum type="arabicPeriod" startAt="2"/>
              <a:tabLst>
                <a:tab pos="419100" algn="l"/>
              </a:tabLst>
            </a:pPr>
            <a:r>
              <a:rPr lang="en-US" sz="2400" dirty="0">
                <a:latin typeface="Calisto MT" panose="02040603050505030304" pitchFamily="18" charset="0"/>
              </a:rPr>
              <a:t>Striving to make mediation accessible to those who elect to use it, including providing services at a reduced rate or on a pro bono basis as appropriate. </a:t>
            </a:r>
          </a:p>
          <a:p>
            <a:pPr marL="590550" indent="-514350" algn="just">
              <a:lnSpc>
                <a:spcPct val="115000"/>
              </a:lnSpc>
              <a:spcAft>
                <a:spcPts val="1000"/>
              </a:spcAft>
              <a:buClr>
                <a:schemeClr val="accent1">
                  <a:lumMod val="50000"/>
                </a:schemeClr>
              </a:buClr>
              <a:buSzPct val="100000"/>
              <a:buFont typeface="+mj-lt"/>
              <a:buAutoNum type="arabicPeriod" startAt="2"/>
              <a:tabLst>
                <a:tab pos="419100" algn="l"/>
              </a:tabLst>
            </a:pPr>
            <a:r>
              <a:rPr lang="en-US" sz="2400" dirty="0">
                <a:latin typeface="Calisto MT" panose="02040603050505030304" pitchFamily="18" charset="0"/>
              </a:rPr>
              <a:t>Participating in research when given the opportunity, including obtaining participant feedback when appropriate. </a:t>
            </a:r>
          </a:p>
          <a:p>
            <a:pPr marL="590550" indent="-514350" algn="just">
              <a:lnSpc>
                <a:spcPct val="115000"/>
              </a:lnSpc>
              <a:spcAft>
                <a:spcPts val="1000"/>
              </a:spcAft>
              <a:buClr>
                <a:schemeClr val="accent1">
                  <a:lumMod val="50000"/>
                </a:schemeClr>
              </a:buClr>
              <a:buSzPct val="100000"/>
              <a:buFont typeface="+mj-lt"/>
              <a:buAutoNum type="arabicPeriod" startAt="2"/>
              <a:tabLst>
                <a:tab pos="419100" algn="l"/>
              </a:tabLst>
            </a:pPr>
            <a:r>
              <a:rPr lang="en-US" sz="2400" dirty="0">
                <a:latin typeface="Calisto MT" panose="02040603050505030304" pitchFamily="18" charset="0"/>
              </a:rPr>
              <a:t>Assisting newer mediators through training, mentoring and networking. </a:t>
            </a:r>
          </a:p>
          <a:p>
            <a:pPr marL="590550" indent="-514350">
              <a:lnSpc>
                <a:spcPct val="115000"/>
              </a:lnSpc>
              <a:spcAft>
                <a:spcPts val="1000"/>
              </a:spcAft>
              <a:buClr>
                <a:schemeClr val="accent1">
                  <a:lumMod val="50000"/>
                </a:schemeClr>
              </a:buClr>
              <a:buSzPct val="100000"/>
              <a:buFont typeface="+mj-lt"/>
              <a:buAutoNum type="arabicPeriod" startAt="2"/>
              <a:tabLst>
                <a:tab pos="419100" algn="l"/>
              </a:tabLst>
            </a:pPr>
            <a:endParaRPr lang="en-US" dirty="0"/>
          </a:p>
          <a:p>
            <a:pPr marL="590550" indent="-514350">
              <a:lnSpc>
                <a:spcPct val="115000"/>
              </a:lnSpc>
              <a:spcAft>
                <a:spcPts val="1000"/>
              </a:spcAft>
              <a:buClr>
                <a:schemeClr val="accent1">
                  <a:lumMod val="50000"/>
                </a:schemeClr>
              </a:buClr>
              <a:buSzPct val="100000"/>
              <a:buFont typeface="+mj-lt"/>
              <a:buAutoNum type="arabicPeriod" startAt="2"/>
              <a:tabLst>
                <a:tab pos="419100" algn="l"/>
              </a:tabLst>
            </a:pPr>
            <a:endParaRPr lang="en-US" dirty="0"/>
          </a:p>
          <a:p>
            <a:pPr marL="590550" indent="-514350">
              <a:lnSpc>
                <a:spcPct val="115000"/>
              </a:lnSpc>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a:p>
            <a:endParaRPr lang="en-US" sz="2400" dirty="0">
              <a:latin typeface="Calisto MT" panose="02040603050505030304" pitchFamily="18" charset="0"/>
            </a:endParaRPr>
          </a:p>
          <a:p>
            <a:pPr marL="76200">
              <a:lnSpc>
                <a:spcPct val="115000"/>
              </a:lnSpc>
              <a:spcAft>
                <a:spcPts val="1000"/>
              </a:spcAft>
              <a:buClr>
                <a:schemeClr val="accent1">
                  <a:lumMod val="50000"/>
                </a:schemeClr>
              </a:buClr>
              <a:buSzPct val="100000"/>
              <a:tabLst>
                <a:tab pos="419100" algn="l"/>
              </a:tabLst>
            </a:pPr>
            <a:endParaRPr lang="en-US" sz="2400" dirty="0">
              <a:latin typeface="Calisto MT" panose="02040603050505030304" pitchFamily="18" charset="0"/>
            </a:endParaRPr>
          </a:p>
          <a:p>
            <a:pPr marL="533400" indent="-457200">
              <a:lnSpc>
                <a:spcPct val="115000"/>
              </a:lnSpc>
              <a:spcAft>
                <a:spcPts val="1000"/>
              </a:spcAft>
              <a:buClr>
                <a:schemeClr val="accent1">
                  <a:lumMod val="50000"/>
                </a:schemeClr>
              </a:buClr>
              <a:buSzPct val="100000"/>
              <a:buFont typeface="+mj-lt"/>
              <a:buAutoNum type="arabicPeriod" startAt="2"/>
              <a:tabLst>
                <a:tab pos="419100" algn="l"/>
              </a:tabLst>
            </a:pPr>
            <a:endParaRPr lang="en-US" sz="2400" dirty="0">
              <a:solidFill>
                <a:schemeClr val="bg1"/>
              </a:solidFill>
              <a:latin typeface="Calisto MT" panose="02040603050505030304" pitchFamily="18" charset="0"/>
            </a:endParaRPr>
          </a:p>
          <a:p>
            <a:endParaRPr lang="en-GH" dirty="0"/>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solidFill>
                <a:schemeClr val="tx1"/>
              </a:solidFill>
              <a:latin typeface="Calisto MT" panose="02040603050505030304" pitchFamily="18" charset="0"/>
            </a:endParaRPr>
          </a:p>
          <a:p>
            <a:pPr marL="647700" lvl="0" indent="-57150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p:txBody>
      </p:sp>
      <p:sp>
        <p:nvSpPr>
          <p:cNvPr id="4" name="Slide Number Placeholder 3"/>
          <p:cNvSpPr>
            <a:spLocks noGrp="1"/>
          </p:cNvSpPr>
          <p:nvPr>
            <p:ph type="sldNum" idx="12"/>
          </p:nvPr>
        </p:nvSpPr>
        <p:spPr>
          <a:xfrm>
            <a:off x="8686800" y="4636500"/>
            <a:ext cx="418600" cy="315600"/>
          </a:xfrm>
        </p:spPr>
        <p:txBody>
          <a:bodyPr/>
          <a:lstStyle/>
          <a:p>
            <a:pPr marL="0" lvl="0" indent="0">
              <a:spcBef>
                <a:spcPts val="0"/>
              </a:spcBef>
              <a:spcAft>
                <a:spcPts val="0"/>
              </a:spcAft>
              <a:buNone/>
            </a:pPr>
            <a:r>
              <a:rPr lang="en-GB" dirty="0"/>
              <a:t>33</a:t>
            </a:r>
            <a:endParaRPr lang="en-US" dirty="0"/>
          </a:p>
        </p:txBody>
      </p:sp>
    </p:spTree>
    <p:extLst>
      <p:ext uri="{BB962C8B-B14F-4D97-AF65-F5344CB8AC3E}">
        <p14:creationId xmlns:p14="http://schemas.microsoft.com/office/powerpoint/2010/main" val="41327279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538" y="361950"/>
            <a:ext cx="6530661" cy="7620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56706" y="1352550"/>
            <a:ext cx="8553893" cy="3283950"/>
          </a:xfrm>
          <a:prstGeom prst="rect">
            <a:avLst/>
          </a:prstGeom>
        </p:spPr>
        <p:txBody>
          <a:bodyPr/>
          <a:lstStyle/>
          <a:p>
            <a:pPr marL="76200">
              <a:lnSpc>
                <a:spcPct val="115000"/>
              </a:lnSpc>
              <a:spcAft>
                <a:spcPts val="1000"/>
              </a:spcAft>
              <a:buClr>
                <a:schemeClr val="accent1">
                  <a:lumMod val="50000"/>
                </a:schemeClr>
              </a:buClr>
              <a:buSzPct val="100000"/>
              <a:tabLst>
                <a:tab pos="419100" algn="l"/>
              </a:tabLst>
            </a:pPr>
            <a:endParaRPr lang="en-US" sz="2400" dirty="0">
              <a:solidFill>
                <a:schemeClr val="bg1"/>
              </a:solidFill>
              <a:latin typeface="Calisto MT" panose="02040603050505030304" pitchFamily="18" charset="0"/>
            </a:endParaRPr>
          </a:p>
          <a:p>
            <a:endParaRPr lang="en-GH" dirty="0"/>
          </a:p>
          <a:p>
            <a:pPr marL="342900" indent="-342900" algn="just">
              <a:buFont typeface="+mj-lt"/>
              <a:buAutoNum type="alphaLcParenR" startAt="2"/>
            </a:pPr>
            <a:r>
              <a:rPr lang="en-US" sz="2400" dirty="0">
                <a:latin typeface="Calisto MT" panose="02040603050505030304" pitchFamily="18" charset="0"/>
              </a:rPr>
              <a:t>A mediator should demonstrate respect for differing points of view within the field, seek to learn from other mediators and work together with other mediators to improve the profession and better serve people in conflict. </a:t>
            </a:r>
          </a:p>
          <a:p>
            <a:endParaRPr lang="en-GH" dirty="0"/>
          </a:p>
          <a:p>
            <a:endParaRPr lang="en-US" sz="2400" dirty="0">
              <a:latin typeface="Calisto MT" panose="02040603050505030304" pitchFamily="18" charset="0"/>
            </a:endParaRPr>
          </a:p>
          <a:p>
            <a:pPr marL="76200">
              <a:lnSpc>
                <a:spcPct val="115000"/>
              </a:lnSpc>
              <a:spcAft>
                <a:spcPts val="1000"/>
              </a:spcAft>
              <a:buClr>
                <a:schemeClr val="accent1">
                  <a:lumMod val="50000"/>
                </a:schemeClr>
              </a:buClr>
              <a:buSzPct val="100000"/>
              <a:tabLst>
                <a:tab pos="419100" algn="l"/>
              </a:tabLst>
            </a:pPr>
            <a:endParaRPr lang="en-US" sz="2400" dirty="0">
              <a:latin typeface="Calisto MT" panose="02040603050505030304" pitchFamily="18" charset="0"/>
            </a:endParaRPr>
          </a:p>
          <a:p>
            <a:pPr marL="533400" indent="-457200">
              <a:lnSpc>
                <a:spcPct val="115000"/>
              </a:lnSpc>
              <a:spcAft>
                <a:spcPts val="1000"/>
              </a:spcAft>
              <a:buClr>
                <a:schemeClr val="accent1">
                  <a:lumMod val="50000"/>
                </a:schemeClr>
              </a:buClr>
              <a:buSzPct val="100000"/>
              <a:buFont typeface="+mj-lt"/>
              <a:buAutoNum type="arabicPeriod" startAt="2"/>
              <a:tabLst>
                <a:tab pos="419100" algn="l"/>
              </a:tabLst>
            </a:pPr>
            <a:endParaRPr lang="en-US" sz="2400" dirty="0">
              <a:solidFill>
                <a:schemeClr val="bg1"/>
              </a:solidFill>
              <a:latin typeface="Calisto MT" panose="02040603050505030304" pitchFamily="18" charset="0"/>
            </a:endParaRPr>
          </a:p>
          <a:p>
            <a:endParaRPr lang="en-GH" dirty="0"/>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solidFill>
                <a:schemeClr val="tx1"/>
              </a:solidFill>
              <a:latin typeface="Calisto MT" panose="02040603050505030304" pitchFamily="18" charset="0"/>
            </a:endParaRPr>
          </a:p>
          <a:p>
            <a:pPr marL="647700" lvl="0" indent="-57150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a:p>
            <a:pPr marL="590550" lvl="0" indent="-514350">
              <a:lnSpc>
                <a:spcPct val="115000"/>
              </a:lnSpc>
              <a:spcBef>
                <a:spcPts val="0"/>
              </a:spcBef>
              <a:spcAft>
                <a:spcPts val="1000"/>
              </a:spcAft>
              <a:buClr>
                <a:schemeClr val="accent1">
                  <a:lumMod val="50000"/>
                </a:schemeClr>
              </a:buClr>
              <a:buSzPct val="100000"/>
              <a:buFont typeface="+mj-lt"/>
              <a:buAutoNum type="arabicPeriod" startAt="2"/>
              <a:tabLst>
                <a:tab pos="419100" algn="l"/>
              </a:tabLst>
            </a:pPr>
            <a:endParaRPr lang="en-US" sz="3200" dirty="0">
              <a:latin typeface="Calisto MT" panose="02040603050505030304" pitchFamily="18" charset="0"/>
            </a:endParaRPr>
          </a:p>
        </p:txBody>
      </p:sp>
      <p:sp>
        <p:nvSpPr>
          <p:cNvPr id="4" name="Slide Number Placeholder 3"/>
          <p:cNvSpPr>
            <a:spLocks noGrp="1"/>
          </p:cNvSpPr>
          <p:nvPr>
            <p:ph type="sldNum" idx="12"/>
          </p:nvPr>
        </p:nvSpPr>
        <p:spPr>
          <a:xfrm>
            <a:off x="8686800" y="4636500"/>
            <a:ext cx="418600" cy="315600"/>
          </a:xfrm>
        </p:spPr>
        <p:txBody>
          <a:bodyPr/>
          <a:lstStyle/>
          <a:p>
            <a:pPr marL="0" lvl="0" indent="0">
              <a:spcBef>
                <a:spcPts val="0"/>
              </a:spcBef>
              <a:spcAft>
                <a:spcPts val="0"/>
              </a:spcAft>
              <a:buNone/>
            </a:pPr>
            <a:r>
              <a:rPr lang="en-GB" dirty="0"/>
              <a:t>34</a:t>
            </a:r>
            <a:endParaRPr lang="en-US" dirty="0"/>
          </a:p>
        </p:txBody>
      </p:sp>
    </p:spTree>
    <p:extLst>
      <p:ext uri="{BB962C8B-B14F-4D97-AF65-F5344CB8AC3E}">
        <p14:creationId xmlns:p14="http://schemas.microsoft.com/office/powerpoint/2010/main" val="10239556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5000" t="12000" r="-4000" b="-1000"/>
          </a:stretch>
        </a:blipFill>
        <a:effectLst/>
      </p:bgPr>
    </p:bg>
    <p:spTree>
      <p:nvGrpSpPr>
        <p:cNvPr id="1" name="Shape 211"/>
        <p:cNvGrpSpPr/>
        <p:nvPr/>
      </p:nvGrpSpPr>
      <p:grpSpPr>
        <a:xfrm>
          <a:off x="0" y="0"/>
          <a:ext cx="0" cy="0"/>
          <a:chOff x="0" y="0"/>
          <a:chExt cx="0" cy="0"/>
        </a:xfrm>
      </p:grpSpPr>
      <p:sp>
        <p:nvSpPr>
          <p:cNvPr id="212" name="Shape 212"/>
          <p:cNvSpPr txBox="1">
            <a:spLocks noGrp="1"/>
          </p:cNvSpPr>
          <p:nvPr>
            <p:ph type="ctrTitle" idx="4294967295"/>
          </p:nvPr>
        </p:nvSpPr>
        <p:spPr>
          <a:xfrm>
            <a:off x="248977" y="2647950"/>
            <a:ext cx="5567700" cy="1159800"/>
          </a:xfrm>
          <a:prstGeom prst="rect">
            <a:avLst/>
          </a:prstGeom>
        </p:spPr>
        <p:txBody>
          <a:bodyPr wrap="square" lIns="91425" tIns="91425" rIns="91425" bIns="91425" anchor="ctr" anchorCtr="0">
            <a:noAutofit/>
          </a:bodyPr>
          <a:lstStyle/>
          <a:p>
            <a:pPr lvl="0"/>
            <a:r>
              <a:rPr lang="en-US" sz="7200" dirty="0">
                <a:solidFill>
                  <a:schemeClr val="bg1"/>
                </a:solidFill>
              </a:rPr>
              <a:t>THANK YOU</a:t>
            </a:r>
          </a:p>
        </p:txBody>
      </p:sp>
      <p:sp>
        <p:nvSpPr>
          <p:cNvPr id="213" name="Shape 213"/>
          <p:cNvSpPr txBox="1">
            <a:spLocks noGrp="1"/>
          </p:cNvSpPr>
          <p:nvPr>
            <p:ph type="subTitle" idx="4294967295"/>
          </p:nvPr>
        </p:nvSpPr>
        <p:spPr>
          <a:xfrm>
            <a:off x="714242" y="3536709"/>
            <a:ext cx="5567700" cy="784800"/>
          </a:xfrm>
          <a:prstGeom prst="rect">
            <a:avLst/>
          </a:prstGeom>
        </p:spPr>
        <p:txBody>
          <a:bodyPr wrap="square" lIns="91425" tIns="91425" rIns="91425" bIns="91425" anchor="ctr" anchorCtr="0">
            <a:normAutofit/>
          </a:bodyPr>
          <a:lstStyle/>
          <a:p>
            <a:pPr marL="0" indent="0">
              <a:buNone/>
            </a:pPr>
            <a:r>
              <a:rPr lang="en-GB" dirty="0">
                <a:solidFill>
                  <a:schemeClr val="bg1"/>
                </a:solidFill>
              </a:rPr>
              <a:t>Mediation | Arbitration | Dispute System Design</a:t>
            </a:r>
          </a:p>
        </p:txBody>
      </p:sp>
      <p:grpSp>
        <p:nvGrpSpPr>
          <p:cNvPr id="214" name="Shape 214"/>
          <p:cNvGrpSpPr/>
          <p:nvPr/>
        </p:nvGrpSpPr>
        <p:grpSpPr>
          <a:xfrm>
            <a:off x="6648487" y="643944"/>
            <a:ext cx="1588639" cy="1588655"/>
            <a:chOff x="6643075" y="3664250"/>
            <a:chExt cx="407950" cy="407975"/>
          </a:xfrm>
        </p:grpSpPr>
        <p:sp>
          <p:nvSpPr>
            <p:cNvPr id="215" name="Shape 215"/>
            <p:cNvSpPr/>
            <p:nvPr/>
          </p:nvSpPr>
          <p:spPr>
            <a:xfrm>
              <a:off x="6794075" y="3815250"/>
              <a:ext cx="211300" cy="211300"/>
            </a:xfrm>
            <a:custGeom>
              <a:avLst/>
              <a:gdLst/>
              <a:ahLst/>
              <a:cxnLst/>
              <a:rect l="0" t="0" r="0" b="0"/>
              <a:pathLst>
                <a:path w="8452" h="8452" fill="none" extrusionOk="0">
                  <a:moveTo>
                    <a:pt x="0" y="8135"/>
                  </a:moveTo>
                  <a:lnTo>
                    <a:pt x="0" y="8135"/>
                  </a:lnTo>
                  <a:lnTo>
                    <a:pt x="438" y="8257"/>
                  </a:lnTo>
                  <a:lnTo>
                    <a:pt x="852" y="8354"/>
                  </a:lnTo>
                  <a:lnTo>
                    <a:pt x="1291" y="8403"/>
                  </a:lnTo>
                  <a:lnTo>
                    <a:pt x="1729" y="8452"/>
                  </a:lnTo>
                  <a:lnTo>
                    <a:pt x="2168" y="8452"/>
                  </a:lnTo>
                  <a:lnTo>
                    <a:pt x="2606" y="8427"/>
                  </a:lnTo>
                  <a:lnTo>
                    <a:pt x="3020" y="8378"/>
                  </a:lnTo>
                  <a:lnTo>
                    <a:pt x="3458" y="8281"/>
                  </a:lnTo>
                  <a:lnTo>
                    <a:pt x="3872" y="8184"/>
                  </a:lnTo>
                  <a:lnTo>
                    <a:pt x="4311" y="8037"/>
                  </a:lnTo>
                  <a:lnTo>
                    <a:pt x="4701" y="7867"/>
                  </a:lnTo>
                  <a:lnTo>
                    <a:pt x="5115" y="7672"/>
                  </a:lnTo>
                  <a:lnTo>
                    <a:pt x="5504" y="7429"/>
                  </a:lnTo>
                  <a:lnTo>
                    <a:pt x="5870" y="7185"/>
                  </a:lnTo>
                  <a:lnTo>
                    <a:pt x="6235" y="6893"/>
                  </a:lnTo>
                  <a:lnTo>
                    <a:pt x="6576" y="6576"/>
                  </a:lnTo>
                  <a:lnTo>
                    <a:pt x="6576" y="6576"/>
                  </a:lnTo>
                  <a:lnTo>
                    <a:pt x="6892" y="6235"/>
                  </a:lnTo>
                  <a:lnTo>
                    <a:pt x="7185" y="5870"/>
                  </a:lnTo>
                  <a:lnTo>
                    <a:pt x="7428" y="5505"/>
                  </a:lnTo>
                  <a:lnTo>
                    <a:pt x="7672" y="5115"/>
                  </a:lnTo>
                  <a:lnTo>
                    <a:pt x="7867" y="4701"/>
                  </a:lnTo>
                  <a:lnTo>
                    <a:pt x="8037" y="4311"/>
                  </a:lnTo>
                  <a:lnTo>
                    <a:pt x="8183" y="3873"/>
                  </a:lnTo>
                  <a:lnTo>
                    <a:pt x="8281" y="3459"/>
                  </a:lnTo>
                  <a:lnTo>
                    <a:pt x="8378" y="3020"/>
                  </a:lnTo>
                  <a:lnTo>
                    <a:pt x="8427" y="2606"/>
                  </a:lnTo>
                  <a:lnTo>
                    <a:pt x="8451" y="2168"/>
                  </a:lnTo>
                  <a:lnTo>
                    <a:pt x="8451" y="1730"/>
                  </a:lnTo>
                  <a:lnTo>
                    <a:pt x="8402" y="1291"/>
                  </a:lnTo>
                  <a:lnTo>
                    <a:pt x="8354" y="853"/>
                  </a:lnTo>
                  <a:lnTo>
                    <a:pt x="8256" y="439"/>
                  </a:lnTo>
                  <a:lnTo>
                    <a:pt x="8135" y="0"/>
                  </a:lnTo>
                </a:path>
              </a:pathLst>
            </a:custGeom>
            <a:noFill/>
            <a:ln w="19050" cap="rnd" cmpd="sng">
              <a:solidFill>
                <a:srgbClr val="C7D3E6"/>
              </a:solidFill>
              <a:prstDash val="solid"/>
              <a:round/>
              <a:headEnd type="none" w="med" len="med"/>
              <a:tailEnd type="none" w="med" len="med"/>
            </a:ln>
          </p:spPr>
          <p:txBody>
            <a:bodyPr wrap="square" lIns="91425" tIns="91425" rIns="91425" bIns="91425" anchor="ctr" anchorCtr="0">
              <a:noAutofit/>
            </a:bodyPr>
            <a:lstStyle/>
            <a:p>
              <a:pPr marL="0" lvl="0" indent="0">
                <a:spcBef>
                  <a:spcPts val="0"/>
                </a:spcBef>
                <a:spcAft>
                  <a:spcPts val="0"/>
                </a:spcAft>
                <a:buNone/>
              </a:pPr>
              <a:endParaRPr/>
            </a:p>
          </p:txBody>
        </p:sp>
        <p:sp>
          <p:nvSpPr>
            <p:cNvPr id="216" name="Shape 216"/>
            <p:cNvSpPr/>
            <p:nvPr/>
          </p:nvSpPr>
          <p:spPr>
            <a:xfrm>
              <a:off x="6643075" y="3664250"/>
              <a:ext cx="407950" cy="407975"/>
            </a:xfrm>
            <a:custGeom>
              <a:avLst/>
              <a:gdLst/>
              <a:ahLst/>
              <a:cxnLst/>
              <a:rect l="0" t="0" r="0" b="0"/>
              <a:pathLst>
                <a:path w="16318" h="16319" fill="none" extrusionOk="0">
                  <a:moveTo>
                    <a:pt x="16074" y="244"/>
                  </a:moveTo>
                  <a:lnTo>
                    <a:pt x="16074" y="244"/>
                  </a:lnTo>
                  <a:lnTo>
                    <a:pt x="15928" y="122"/>
                  </a:lnTo>
                  <a:lnTo>
                    <a:pt x="15758" y="49"/>
                  </a:lnTo>
                  <a:lnTo>
                    <a:pt x="15538" y="0"/>
                  </a:lnTo>
                  <a:lnTo>
                    <a:pt x="15319" y="0"/>
                  </a:lnTo>
                  <a:lnTo>
                    <a:pt x="15051" y="25"/>
                  </a:lnTo>
                  <a:lnTo>
                    <a:pt x="14759" y="73"/>
                  </a:lnTo>
                  <a:lnTo>
                    <a:pt x="14442" y="171"/>
                  </a:lnTo>
                  <a:lnTo>
                    <a:pt x="14102" y="293"/>
                  </a:lnTo>
                  <a:lnTo>
                    <a:pt x="13736" y="439"/>
                  </a:lnTo>
                  <a:lnTo>
                    <a:pt x="13347" y="609"/>
                  </a:lnTo>
                  <a:lnTo>
                    <a:pt x="12957" y="828"/>
                  </a:lnTo>
                  <a:lnTo>
                    <a:pt x="12543" y="1048"/>
                  </a:lnTo>
                  <a:lnTo>
                    <a:pt x="11666" y="1608"/>
                  </a:lnTo>
                  <a:lnTo>
                    <a:pt x="10716" y="2265"/>
                  </a:lnTo>
                  <a:lnTo>
                    <a:pt x="10716" y="2265"/>
                  </a:lnTo>
                  <a:lnTo>
                    <a:pt x="10278" y="2095"/>
                  </a:lnTo>
                  <a:lnTo>
                    <a:pt x="9815" y="1949"/>
                  </a:lnTo>
                  <a:lnTo>
                    <a:pt x="9352" y="1851"/>
                  </a:lnTo>
                  <a:lnTo>
                    <a:pt x="8890" y="1778"/>
                  </a:lnTo>
                  <a:lnTo>
                    <a:pt x="8427" y="1730"/>
                  </a:lnTo>
                  <a:lnTo>
                    <a:pt x="7940" y="1730"/>
                  </a:lnTo>
                  <a:lnTo>
                    <a:pt x="7477" y="1778"/>
                  </a:lnTo>
                  <a:lnTo>
                    <a:pt x="7014" y="1827"/>
                  </a:lnTo>
                  <a:lnTo>
                    <a:pt x="6551" y="1924"/>
                  </a:lnTo>
                  <a:lnTo>
                    <a:pt x="6089" y="2070"/>
                  </a:lnTo>
                  <a:lnTo>
                    <a:pt x="5650" y="2241"/>
                  </a:lnTo>
                  <a:lnTo>
                    <a:pt x="5212" y="2436"/>
                  </a:lnTo>
                  <a:lnTo>
                    <a:pt x="4774" y="2679"/>
                  </a:lnTo>
                  <a:lnTo>
                    <a:pt x="4384" y="2972"/>
                  </a:lnTo>
                  <a:lnTo>
                    <a:pt x="3994" y="3264"/>
                  </a:lnTo>
                  <a:lnTo>
                    <a:pt x="3605" y="3605"/>
                  </a:lnTo>
                  <a:lnTo>
                    <a:pt x="3605" y="3605"/>
                  </a:lnTo>
                  <a:lnTo>
                    <a:pt x="3264" y="3995"/>
                  </a:lnTo>
                  <a:lnTo>
                    <a:pt x="2971" y="4384"/>
                  </a:lnTo>
                  <a:lnTo>
                    <a:pt x="2679" y="4774"/>
                  </a:lnTo>
                  <a:lnTo>
                    <a:pt x="2436" y="5212"/>
                  </a:lnTo>
                  <a:lnTo>
                    <a:pt x="2241" y="5651"/>
                  </a:lnTo>
                  <a:lnTo>
                    <a:pt x="2070" y="6089"/>
                  </a:lnTo>
                  <a:lnTo>
                    <a:pt x="1924" y="6552"/>
                  </a:lnTo>
                  <a:lnTo>
                    <a:pt x="1827" y="7015"/>
                  </a:lnTo>
                  <a:lnTo>
                    <a:pt x="1778" y="7477"/>
                  </a:lnTo>
                  <a:lnTo>
                    <a:pt x="1729" y="7940"/>
                  </a:lnTo>
                  <a:lnTo>
                    <a:pt x="1729" y="8427"/>
                  </a:lnTo>
                  <a:lnTo>
                    <a:pt x="1778" y="8890"/>
                  </a:lnTo>
                  <a:lnTo>
                    <a:pt x="1851" y="9353"/>
                  </a:lnTo>
                  <a:lnTo>
                    <a:pt x="1948" y="9815"/>
                  </a:lnTo>
                  <a:lnTo>
                    <a:pt x="2095" y="10278"/>
                  </a:lnTo>
                  <a:lnTo>
                    <a:pt x="2265" y="10716"/>
                  </a:lnTo>
                  <a:lnTo>
                    <a:pt x="2265" y="10716"/>
                  </a:lnTo>
                  <a:lnTo>
                    <a:pt x="1607" y="11666"/>
                  </a:lnTo>
                  <a:lnTo>
                    <a:pt x="1047" y="12543"/>
                  </a:lnTo>
                  <a:lnTo>
                    <a:pt x="828" y="12957"/>
                  </a:lnTo>
                  <a:lnTo>
                    <a:pt x="609" y="13347"/>
                  </a:lnTo>
                  <a:lnTo>
                    <a:pt x="438" y="13737"/>
                  </a:lnTo>
                  <a:lnTo>
                    <a:pt x="292" y="14102"/>
                  </a:lnTo>
                  <a:lnTo>
                    <a:pt x="170" y="14443"/>
                  </a:lnTo>
                  <a:lnTo>
                    <a:pt x="73" y="14759"/>
                  </a:lnTo>
                  <a:lnTo>
                    <a:pt x="24" y="15052"/>
                  </a:lnTo>
                  <a:lnTo>
                    <a:pt x="0" y="15320"/>
                  </a:lnTo>
                  <a:lnTo>
                    <a:pt x="0" y="15539"/>
                  </a:lnTo>
                  <a:lnTo>
                    <a:pt x="49" y="15758"/>
                  </a:lnTo>
                  <a:lnTo>
                    <a:pt x="122" y="15928"/>
                  </a:lnTo>
                  <a:lnTo>
                    <a:pt x="244" y="16075"/>
                  </a:lnTo>
                  <a:lnTo>
                    <a:pt x="244" y="16075"/>
                  </a:lnTo>
                  <a:lnTo>
                    <a:pt x="341" y="16172"/>
                  </a:lnTo>
                  <a:lnTo>
                    <a:pt x="487" y="16245"/>
                  </a:lnTo>
                  <a:lnTo>
                    <a:pt x="633" y="16294"/>
                  </a:lnTo>
                  <a:lnTo>
                    <a:pt x="804" y="16318"/>
                  </a:lnTo>
                  <a:lnTo>
                    <a:pt x="974" y="16318"/>
                  </a:lnTo>
                  <a:lnTo>
                    <a:pt x="1169" y="16318"/>
                  </a:lnTo>
                  <a:lnTo>
                    <a:pt x="1388" y="16269"/>
                  </a:lnTo>
                  <a:lnTo>
                    <a:pt x="1632" y="16221"/>
                  </a:lnTo>
                  <a:lnTo>
                    <a:pt x="2143" y="16075"/>
                  </a:lnTo>
                  <a:lnTo>
                    <a:pt x="2703" y="15831"/>
                  </a:lnTo>
                  <a:lnTo>
                    <a:pt x="3312" y="15539"/>
                  </a:lnTo>
                  <a:lnTo>
                    <a:pt x="3946" y="15149"/>
                  </a:lnTo>
                  <a:lnTo>
                    <a:pt x="4652" y="14711"/>
                  </a:lnTo>
                  <a:lnTo>
                    <a:pt x="5358" y="14224"/>
                  </a:lnTo>
                  <a:lnTo>
                    <a:pt x="6113" y="13663"/>
                  </a:lnTo>
                  <a:lnTo>
                    <a:pt x="6892" y="13055"/>
                  </a:lnTo>
                  <a:lnTo>
                    <a:pt x="7696" y="12397"/>
                  </a:lnTo>
                  <a:lnTo>
                    <a:pt x="8500" y="11691"/>
                  </a:lnTo>
                  <a:lnTo>
                    <a:pt x="9304" y="10936"/>
                  </a:lnTo>
                  <a:lnTo>
                    <a:pt x="10132" y="10132"/>
                  </a:lnTo>
                  <a:lnTo>
                    <a:pt x="10132" y="10132"/>
                  </a:lnTo>
                  <a:lnTo>
                    <a:pt x="10935" y="9304"/>
                  </a:lnTo>
                  <a:lnTo>
                    <a:pt x="11690" y="8500"/>
                  </a:lnTo>
                  <a:lnTo>
                    <a:pt x="12397" y="7696"/>
                  </a:lnTo>
                  <a:lnTo>
                    <a:pt x="13054" y="6893"/>
                  </a:lnTo>
                  <a:lnTo>
                    <a:pt x="13663" y="6113"/>
                  </a:lnTo>
                  <a:lnTo>
                    <a:pt x="14223" y="5358"/>
                  </a:lnTo>
                  <a:lnTo>
                    <a:pt x="14710" y="4652"/>
                  </a:lnTo>
                  <a:lnTo>
                    <a:pt x="15149" y="3946"/>
                  </a:lnTo>
                  <a:lnTo>
                    <a:pt x="15538" y="3313"/>
                  </a:lnTo>
                  <a:lnTo>
                    <a:pt x="15831" y="2704"/>
                  </a:lnTo>
                  <a:lnTo>
                    <a:pt x="16074" y="2144"/>
                  </a:lnTo>
                  <a:lnTo>
                    <a:pt x="16220" y="1632"/>
                  </a:lnTo>
                  <a:lnTo>
                    <a:pt x="16269" y="1389"/>
                  </a:lnTo>
                  <a:lnTo>
                    <a:pt x="16318" y="1169"/>
                  </a:lnTo>
                  <a:lnTo>
                    <a:pt x="16318" y="975"/>
                  </a:lnTo>
                  <a:lnTo>
                    <a:pt x="16318" y="804"/>
                  </a:lnTo>
                  <a:lnTo>
                    <a:pt x="16293" y="634"/>
                  </a:lnTo>
                  <a:lnTo>
                    <a:pt x="16245" y="487"/>
                  </a:lnTo>
                  <a:lnTo>
                    <a:pt x="16172" y="341"/>
                  </a:lnTo>
                  <a:lnTo>
                    <a:pt x="16074" y="244"/>
                  </a:lnTo>
                  <a:lnTo>
                    <a:pt x="16074" y="244"/>
                  </a:lnTo>
                  <a:close/>
                  <a:moveTo>
                    <a:pt x="1827" y="13810"/>
                  </a:moveTo>
                  <a:lnTo>
                    <a:pt x="1827" y="13810"/>
                  </a:lnTo>
                  <a:lnTo>
                    <a:pt x="1754" y="13737"/>
                  </a:lnTo>
                  <a:lnTo>
                    <a:pt x="1729" y="13639"/>
                  </a:lnTo>
                  <a:lnTo>
                    <a:pt x="1681" y="13542"/>
                  </a:lnTo>
                  <a:lnTo>
                    <a:pt x="1681" y="13444"/>
                  </a:lnTo>
                  <a:lnTo>
                    <a:pt x="1681" y="13176"/>
                  </a:lnTo>
                  <a:lnTo>
                    <a:pt x="1754" y="12884"/>
                  </a:lnTo>
                  <a:lnTo>
                    <a:pt x="1875" y="12519"/>
                  </a:lnTo>
                  <a:lnTo>
                    <a:pt x="2046" y="12153"/>
                  </a:lnTo>
                  <a:lnTo>
                    <a:pt x="2265" y="11715"/>
                  </a:lnTo>
                  <a:lnTo>
                    <a:pt x="2533" y="11277"/>
                  </a:lnTo>
                  <a:lnTo>
                    <a:pt x="2533" y="11277"/>
                  </a:lnTo>
                  <a:lnTo>
                    <a:pt x="2752" y="11642"/>
                  </a:lnTo>
                  <a:lnTo>
                    <a:pt x="3020" y="12007"/>
                  </a:lnTo>
                  <a:lnTo>
                    <a:pt x="3288" y="12373"/>
                  </a:lnTo>
                  <a:lnTo>
                    <a:pt x="3605" y="12714"/>
                  </a:lnTo>
                  <a:lnTo>
                    <a:pt x="3605" y="12714"/>
                  </a:lnTo>
                  <a:lnTo>
                    <a:pt x="3897" y="12957"/>
                  </a:lnTo>
                  <a:lnTo>
                    <a:pt x="4165" y="13201"/>
                  </a:lnTo>
                  <a:lnTo>
                    <a:pt x="4165" y="13201"/>
                  </a:lnTo>
                  <a:lnTo>
                    <a:pt x="3751" y="13444"/>
                  </a:lnTo>
                  <a:lnTo>
                    <a:pt x="3361" y="13639"/>
                  </a:lnTo>
                  <a:lnTo>
                    <a:pt x="3020" y="13785"/>
                  </a:lnTo>
                  <a:lnTo>
                    <a:pt x="2679" y="13883"/>
                  </a:lnTo>
                  <a:lnTo>
                    <a:pt x="2411" y="13956"/>
                  </a:lnTo>
                  <a:lnTo>
                    <a:pt x="2168" y="13956"/>
                  </a:lnTo>
                  <a:lnTo>
                    <a:pt x="2070" y="13931"/>
                  </a:lnTo>
                  <a:lnTo>
                    <a:pt x="1973" y="13907"/>
                  </a:lnTo>
                  <a:lnTo>
                    <a:pt x="1900" y="13858"/>
                  </a:lnTo>
                  <a:lnTo>
                    <a:pt x="1827" y="13810"/>
                  </a:lnTo>
                  <a:lnTo>
                    <a:pt x="1827" y="13810"/>
                  </a:lnTo>
                  <a:close/>
                  <a:moveTo>
                    <a:pt x="8159" y="4482"/>
                  </a:moveTo>
                  <a:lnTo>
                    <a:pt x="8159" y="4482"/>
                  </a:lnTo>
                  <a:lnTo>
                    <a:pt x="8037" y="4482"/>
                  </a:lnTo>
                  <a:lnTo>
                    <a:pt x="7940" y="4433"/>
                  </a:lnTo>
                  <a:lnTo>
                    <a:pt x="7842" y="4384"/>
                  </a:lnTo>
                  <a:lnTo>
                    <a:pt x="7745" y="4311"/>
                  </a:lnTo>
                  <a:lnTo>
                    <a:pt x="7672" y="4238"/>
                  </a:lnTo>
                  <a:lnTo>
                    <a:pt x="7623" y="4141"/>
                  </a:lnTo>
                  <a:lnTo>
                    <a:pt x="7574" y="4019"/>
                  </a:lnTo>
                  <a:lnTo>
                    <a:pt x="7574" y="3897"/>
                  </a:lnTo>
                  <a:lnTo>
                    <a:pt x="7574" y="3897"/>
                  </a:lnTo>
                  <a:lnTo>
                    <a:pt x="7574" y="3775"/>
                  </a:lnTo>
                  <a:lnTo>
                    <a:pt x="7623" y="3678"/>
                  </a:lnTo>
                  <a:lnTo>
                    <a:pt x="7672" y="3580"/>
                  </a:lnTo>
                  <a:lnTo>
                    <a:pt x="7745" y="3483"/>
                  </a:lnTo>
                  <a:lnTo>
                    <a:pt x="7842" y="3410"/>
                  </a:lnTo>
                  <a:lnTo>
                    <a:pt x="7940" y="3361"/>
                  </a:lnTo>
                  <a:lnTo>
                    <a:pt x="8037" y="3337"/>
                  </a:lnTo>
                  <a:lnTo>
                    <a:pt x="8159" y="3313"/>
                  </a:lnTo>
                  <a:lnTo>
                    <a:pt x="8159" y="3313"/>
                  </a:lnTo>
                  <a:lnTo>
                    <a:pt x="8281" y="3337"/>
                  </a:lnTo>
                  <a:lnTo>
                    <a:pt x="8378" y="3361"/>
                  </a:lnTo>
                  <a:lnTo>
                    <a:pt x="8476" y="3410"/>
                  </a:lnTo>
                  <a:lnTo>
                    <a:pt x="8573" y="3483"/>
                  </a:lnTo>
                  <a:lnTo>
                    <a:pt x="8646" y="3580"/>
                  </a:lnTo>
                  <a:lnTo>
                    <a:pt x="8695" y="3678"/>
                  </a:lnTo>
                  <a:lnTo>
                    <a:pt x="8743" y="3775"/>
                  </a:lnTo>
                  <a:lnTo>
                    <a:pt x="8743" y="3897"/>
                  </a:lnTo>
                  <a:lnTo>
                    <a:pt x="8743" y="3897"/>
                  </a:lnTo>
                  <a:lnTo>
                    <a:pt x="8743" y="4019"/>
                  </a:lnTo>
                  <a:lnTo>
                    <a:pt x="8695" y="4141"/>
                  </a:lnTo>
                  <a:lnTo>
                    <a:pt x="8646" y="4238"/>
                  </a:lnTo>
                  <a:lnTo>
                    <a:pt x="8573" y="4311"/>
                  </a:lnTo>
                  <a:lnTo>
                    <a:pt x="8476" y="4384"/>
                  </a:lnTo>
                  <a:lnTo>
                    <a:pt x="8378" y="4433"/>
                  </a:lnTo>
                  <a:lnTo>
                    <a:pt x="8281" y="4482"/>
                  </a:lnTo>
                  <a:lnTo>
                    <a:pt x="8159" y="4482"/>
                  </a:lnTo>
                  <a:lnTo>
                    <a:pt x="8159" y="4482"/>
                  </a:lnTo>
                  <a:close/>
                  <a:moveTo>
                    <a:pt x="9133" y="5943"/>
                  </a:moveTo>
                  <a:lnTo>
                    <a:pt x="9133" y="5943"/>
                  </a:lnTo>
                  <a:lnTo>
                    <a:pt x="9036" y="5943"/>
                  </a:lnTo>
                  <a:lnTo>
                    <a:pt x="8963" y="5919"/>
                  </a:lnTo>
                  <a:lnTo>
                    <a:pt x="8841" y="5846"/>
                  </a:lnTo>
                  <a:lnTo>
                    <a:pt x="8768" y="5724"/>
                  </a:lnTo>
                  <a:lnTo>
                    <a:pt x="8743" y="5651"/>
                  </a:lnTo>
                  <a:lnTo>
                    <a:pt x="8743" y="5553"/>
                  </a:lnTo>
                  <a:lnTo>
                    <a:pt x="8743" y="5553"/>
                  </a:lnTo>
                  <a:lnTo>
                    <a:pt x="8743" y="5480"/>
                  </a:lnTo>
                  <a:lnTo>
                    <a:pt x="8768" y="5407"/>
                  </a:lnTo>
                  <a:lnTo>
                    <a:pt x="8841" y="5285"/>
                  </a:lnTo>
                  <a:lnTo>
                    <a:pt x="8963" y="5212"/>
                  </a:lnTo>
                  <a:lnTo>
                    <a:pt x="9036" y="5188"/>
                  </a:lnTo>
                  <a:lnTo>
                    <a:pt x="9133" y="5164"/>
                  </a:lnTo>
                  <a:lnTo>
                    <a:pt x="9133" y="5164"/>
                  </a:lnTo>
                  <a:lnTo>
                    <a:pt x="9206" y="5188"/>
                  </a:lnTo>
                  <a:lnTo>
                    <a:pt x="9279" y="5212"/>
                  </a:lnTo>
                  <a:lnTo>
                    <a:pt x="9401" y="5285"/>
                  </a:lnTo>
                  <a:lnTo>
                    <a:pt x="9474" y="5407"/>
                  </a:lnTo>
                  <a:lnTo>
                    <a:pt x="9498" y="5480"/>
                  </a:lnTo>
                  <a:lnTo>
                    <a:pt x="9523" y="5553"/>
                  </a:lnTo>
                  <a:lnTo>
                    <a:pt x="9523" y="5553"/>
                  </a:lnTo>
                  <a:lnTo>
                    <a:pt x="9498" y="5651"/>
                  </a:lnTo>
                  <a:lnTo>
                    <a:pt x="9474" y="5724"/>
                  </a:lnTo>
                  <a:lnTo>
                    <a:pt x="9401" y="5846"/>
                  </a:lnTo>
                  <a:lnTo>
                    <a:pt x="9279" y="5919"/>
                  </a:lnTo>
                  <a:lnTo>
                    <a:pt x="9206" y="5943"/>
                  </a:lnTo>
                  <a:lnTo>
                    <a:pt x="9133" y="5943"/>
                  </a:lnTo>
                  <a:lnTo>
                    <a:pt x="9133" y="5943"/>
                  </a:lnTo>
                  <a:close/>
                  <a:moveTo>
                    <a:pt x="9986" y="4409"/>
                  </a:moveTo>
                  <a:lnTo>
                    <a:pt x="9986" y="4409"/>
                  </a:lnTo>
                  <a:lnTo>
                    <a:pt x="9888" y="4409"/>
                  </a:lnTo>
                  <a:lnTo>
                    <a:pt x="9815" y="4384"/>
                  </a:lnTo>
                  <a:lnTo>
                    <a:pt x="9693" y="4287"/>
                  </a:lnTo>
                  <a:lnTo>
                    <a:pt x="9620" y="4165"/>
                  </a:lnTo>
                  <a:lnTo>
                    <a:pt x="9596" y="4092"/>
                  </a:lnTo>
                  <a:lnTo>
                    <a:pt x="9596" y="4019"/>
                  </a:lnTo>
                  <a:lnTo>
                    <a:pt x="9596" y="4019"/>
                  </a:lnTo>
                  <a:lnTo>
                    <a:pt x="9596" y="3946"/>
                  </a:lnTo>
                  <a:lnTo>
                    <a:pt x="9620" y="3873"/>
                  </a:lnTo>
                  <a:lnTo>
                    <a:pt x="9693" y="3751"/>
                  </a:lnTo>
                  <a:lnTo>
                    <a:pt x="9815" y="3654"/>
                  </a:lnTo>
                  <a:lnTo>
                    <a:pt x="9888" y="3629"/>
                  </a:lnTo>
                  <a:lnTo>
                    <a:pt x="9986" y="3629"/>
                  </a:lnTo>
                  <a:lnTo>
                    <a:pt x="9986" y="3629"/>
                  </a:lnTo>
                  <a:lnTo>
                    <a:pt x="10059" y="3629"/>
                  </a:lnTo>
                  <a:lnTo>
                    <a:pt x="10132" y="3654"/>
                  </a:lnTo>
                  <a:lnTo>
                    <a:pt x="10253" y="3751"/>
                  </a:lnTo>
                  <a:lnTo>
                    <a:pt x="10327" y="3873"/>
                  </a:lnTo>
                  <a:lnTo>
                    <a:pt x="10351" y="3946"/>
                  </a:lnTo>
                  <a:lnTo>
                    <a:pt x="10375" y="4019"/>
                  </a:lnTo>
                  <a:lnTo>
                    <a:pt x="10375" y="4019"/>
                  </a:lnTo>
                  <a:lnTo>
                    <a:pt x="10351" y="4092"/>
                  </a:lnTo>
                  <a:lnTo>
                    <a:pt x="10327" y="4165"/>
                  </a:lnTo>
                  <a:lnTo>
                    <a:pt x="10253" y="4287"/>
                  </a:lnTo>
                  <a:lnTo>
                    <a:pt x="10132" y="4384"/>
                  </a:lnTo>
                  <a:lnTo>
                    <a:pt x="10059" y="4409"/>
                  </a:lnTo>
                  <a:lnTo>
                    <a:pt x="9986" y="4409"/>
                  </a:lnTo>
                  <a:lnTo>
                    <a:pt x="9986" y="4409"/>
                  </a:lnTo>
                  <a:close/>
                  <a:moveTo>
                    <a:pt x="13200" y="4165"/>
                  </a:moveTo>
                  <a:lnTo>
                    <a:pt x="13200" y="4165"/>
                  </a:lnTo>
                  <a:lnTo>
                    <a:pt x="12957" y="3897"/>
                  </a:lnTo>
                  <a:lnTo>
                    <a:pt x="12713" y="3605"/>
                  </a:lnTo>
                  <a:lnTo>
                    <a:pt x="12713" y="3605"/>
                  </a:lnTo>
                  <a:lnTo>
                    <a:pt x="12372" y="3288"/>
                  </a:lnTo>
                  <a:lnTo>
                    <a:pt x="12007" y="3020"/>
                  </a:lnTo>
                  <a:lnTo>
                    <a:pt x="11642" y="2752"/>
                  </a:lnTo>
                  <a:lnTo>
                    <a:pt x="11276" y="2533"/>
                  </a:lnTo>
                  <a:lnTo>
                    <a:pt x="11276" y="2533"/>
                  </a:lnTo>
                  <a:lnTo>
                    <a:pt x="11715" y="2265"/>
                  </a:lnTo>
                  <a:lnTo>
                    <a:pt x="12153" y="2046"/>
                  </a:lnTo>
                  <a:lnTo>
                    <a:pt x="12518" y="1876"/>
                  </a:lnTo>
                  <a:lnTo>
                    <a:pt x="12884" y="1754"/>
                  </a:lnTo>
                  <a:lnTo>
                    <a:pt x="13176" y="1681"/>
                  </a:lnTo>
                  <a:lnTo>
                    <a:pt x="13444" y="1681"/>
                  </a:lnTo>
                  <a:lnTo>
                    <a:pt x="13541" y="1681"/>
                  </a:lnTo>
                  <a:lnTo>
                    <a:pt x="13639" y="1730"/>
                  </a:lnTo>
                  <a:lnTo>
                    <a:pt x="13736" y="1754"/>
                  </a:lnTo>
                  <a:lnTo>
                    <a:pt x="13809" y="1827"/>
                  </a:lnTo>
                  <a:lnTo>
                    <a:pt x="13809" y="1827"/>
                  </a:lnTo>
                  <a:lnTo>
                    <a:pt x="13858" y="1900"/>
                  </a:lnTo>
                  <a:lnTo>
                    <a:pt x="13907" y="1973"/>
                  </a:lnTo>
                  <a:lnTo>
                    <a:pt x="13931" y="2070"/>
                  </a:lnTo>
                  <a:lnTo>
                    <a:pt x="13955" y="2168"/>
                  </a:lnTo>
                  <a:lnTo>
                    <a:pt x="13955" y="2411"/>
                  </a:lnTo>
                  <a:lnTo>
                    <a:pt x="13882" y="2679"/>
                  </a:lnTo>
                  <a:lnTo>
                    <a:pt x="13785" y="3020"/>
                  </a:lnTo>
                  <a:lnTo>
                    <a:pt x="13639" y="3361"/>
                  </a:lnTo>
                  <a:lnTo>
                    <a:pt x="13444" y="3751"/>
                  </a:lnTo>
                  <a:lnTo>
                    <a:pt x="13200" y="4165"/>
                  </a:lnTo>
                  <a:lnTo>
                    <a:pt x="13200" y="4165"/>
                  </a:lnTo>
                  <a:close/>
                </a:path>
              </a:pathLst>
            </a:custGeom>
            <a:noFill/>
            <a:ln w="19050" cap="rnd" cmpd="sng">
              <a:solidFill>
                <a:srgbClr val="C7D3E6"/>
              </a:solidFill>
              <a:prstDash val="solid"/>
              <a:round/>
              <a:headEnd type="none" w="med" len="med"/>
              <a:tailEnd type="none" w="med" len="med"/>
            </a:ln>
          </p:spPr>
          <p:txBody>
            <a:bodyPr wrap="square" lIns="91425" tIns="91425" rIns="91425" bIns="91425" anchor="ctr" anchorCtr="0">
              <a:noAutofit/>
            </a:bodyPr>
            <a:lstStyle/>
            <a:p>
              <a:pPr marL="0" lvl="0" indent="0">
                <a:spcBef>
                  <a:spcPts val="0"/>
                </a:spcBef>
                <a:spcAft>
                  <a:spcPts val="0"/>
                </a:spcAft>
                <a:buNone/>
              </a:pPr>
              <a:endParaRPr dirty="0"/>
            </a:p>
          </p:txBody>
        </p:sp>
      </p:grpSp>
      <p:grpSp>
        <p:nvGrpSpPr>
          <p:cNvPr id="217" name="Shape 217"/>
          <p:cNvGrpSpPr/>
          <p:nvPr/>
        </p:nvGrpSpPr>
        <p:grpSpPr>
          <a:xfrm rot="-587363">
            <a:off x="6321924" y="2388426"/>
            <a:ext cx="653127" cy="653134"/>
            <a:chOff x="576250" y="4319400"/>
            <a:chExt cx="442075" cy="442050"/>
          </a:xfrm>
        </p:grpSpPr>
        <p:sp>
          <p:nvSpPr>
            <p:cNvPr id="218" name="Shape 218"/>
            <p:cNvSpPr/>
            <p:nvPr/>
          </p:nvSpPr>
          <p:spPr>
            <a:xfrm>
              <a:off x="576250" y="4319400"/>
              <a:ext cx="442075" cy="442050"/>
            </a:xfrm>
            <a:custGeom>
              <a:avLst/>
              <a:gdLst/>
              <a:ahLst/>
              <a:cxnLst/>
              <a:rect l="0" t="0" r="0" b="0"/>
              <a:pathLst>
                <a:path w="17683" h="17682" fill="none" extrusionOk="0">
                  <a:moveTo>
                    <a:pt x="11472" y="17292"/>
                  </a:moveTo>
                  <a:lnTo>
                    <a:pt x="11472" y="12153"/>
                  </a:lnTo>
                  <a:lnTo>
                    <a:pt x="16416" y="7209"/>
                  </a:lnTo>
                  <a:lnTo>
                    <a:pt x="16416" y="7209"/>
                  </a:lnTo>
                  <a:lnTo>
                    <a:pt x="16562" y="7063"/>
                  </a:lnTo>
                  <a:lnTo>
                    <a:pt x="16684" y="6868"/>
                  </a:lnTo>
                  <a:lnTo>
                    <a:pt x="16830" y="6674"/>
                  </a:lnTo>
                  <a:lnTo>
                    <a:pt x="16927" y="6479"/>
                  </a:lnTo>
                  <a:lnTo>
                    <a:pt x="17146" y="6040"/>
                  </a:lnTo>
                  <a:lnTo>
                    <a:pt x="17317" y="5553"/>
                  </a:lnTo>
                  <a:lnTo>
                    <a:pt x="17439" y="5042"/>
                  </a:lnTo>
                  <a:lnTo>
                    <a:pt x="17560" y="4506"/>
                  </a:lnTo>
                  <a:lnTo>
                    <a:pt x="17633" y="3970"/>
                  </a:lnTo>
                  <a:lnTo>
                    <a:pt x="17658" y="3434"/>
                  </a:lnTo>
                  <a:lnTo>
                    <a:pt x="17682" y="2898"/>
                  </a:lnTo>
                  <a:lnTo>
                    <a:pt x="17682" y="2411"/>
                  </a:lnTo>
                  <a:lnTo>
                    <a:pt x="17658" y="1949"/>
                  </a:lnTo>
                  <a:lnTo>
                    <a:pt x="17609" y="1510"/>
                  </a:lnTo>
                  <a:lnTo>
                    <a:pt x="17536" y="1145"/>
                  </a:lnTo>
                  <a:lnTo>
                    <a:pt x="17463" y="828"/>
                  </a:lnTo>
                  <a:lnTo>
                    <a:pt x="17366" y="585"/>
                  </a:lnTo>
                  <a:lnTo>
                    <a:pt x="17292" y="487"/>
                  </a:lnTo>
                  <a:lnTo>
                    <a:pt x="17244" y="439"/>
                  </a:lnTo>
                  <a:lnTo>
                    <a:pt x="17244" y="439"/>
                  </a:lnTo>
                  <a:lnTo>
                    <a:pt x="17195" y="390"/>
                  </a:lnTo>
                  <a:lnTo>
                    <a:pt x="17098" y="317"/>
                  </a:lnTo>
                  <a:lnTo>
                    <a:pt x="16854" y="219"/>
                  </a:lnTo>
                  <a:lnTo>
                    <a:pt x="16537" y="146"/>
                  </a:lnTo>
                  <a:lnTo>
                    <a:pt x="16172" y="73"/>
                  </a:lnTo>
                  <a:lnTo>
                    <a:pt x="15734" y="25"/>
                  </a:lnTo>
                  <a:lnTo>
                    <a:pt x="15271" y="0"/>
                  </a:lnTo>
                  <a:lnTo>
                    <a:pt x="14784" y="0"/>
                  </a:lnTo>
                  <a:lnTo>
                    <a:pt x="14248" y="25"/>
                  </a:lnTo>
                  <a:lnTo>
                    <a:pt x="13712" y="49"/>
                  </a:lnTo>
                  <a:lnTo>
                    <a:pt x="13176" y="122"/>
                  </a:lnTo>
                  <a:lnTo>
                    <a:pt x="12641" y="244"/>
                  </a:lnTo>
                  <a:lnTo>
                    <a:pt x="12129" y="366"/>
                  </a:lnTo>
                  <a:lnTo>
                    <a:pt x="11642" y="536"/>
                  </a:lnTo>
                  <a:lnTo>
                    <a:pt x="11204" y="755"/>
                  </a:lnTo>
                  <a:lnTo>
                    <a:pt x="10985" y="853"/>
                  </a:lnTo>
                  <a:lnTo>
                    <a:pt x="10814" y="999"/>
                  </a:lnTo>
                  <a:lnTo>
                    <a:pt x="10619" y="1121"/>
                  </a:lnTo>
                  <a:lnTo>
                    <a:pt x="10473" y="1267"/>
                  </a:lnTo>
                  <a:lnTo>
                    <a:pt x="5529" y="6211"/>
                  </a:lnTo>
                  <a:lnTo>
                    <a:pt x="390" y="6211"/>
                  </a:lnTo>
                  <a:lnTo>
                    <a:pt x="390" y="6211"/>
                  </a:lnTo>
                  <a:lnTo>
                    <a:pt x="244" y="6235"/>
                  </a:lnTo>
                  <a:lnTo>
                    <a:pt x="147" y="6259"/>
                  </a:lnTo>
                  <a:lnTo>
                    <a:pt x="49" y="6308"/>
                  </a:lnTo>
                  <a:lnTo>
                    <a:pt x="0" y="6381"/>
                  </a:lnTo>
                  <a:lnTo>
                    <a:pt x="0" y="6454"/>
                  </a:lnTo>
                  <a:lnTo>
                    <a:pt x="25" y="6552"/>
                  </a:lnTo>
                  <a:lnTo>
                    <a:pt x="74" y="6649"/>
                  </a:lnTo>
                  <a:lnTo>
                    <a:pt x="171" y="6771"/>
                  </a:lnTo>
                  <a:lnTo>
                    <a:pt x="2582" y="9158"/>
                  </a:lnTo>
                  <a:lnTo>
                    <a:pt x="2265" y="9474"/>
                  </a:lnTo>
                  <a:lnTo>
                    <a:pt x="950" y="9718"/>
                  </a:lnTo>
                  <a:lnTo>
                    <a:pt x="950" y="9718"/>
                  </a:lnTo>
                  <a:lnTo>
                    <a:pt x="804" y="9767"/>
                  </a:lnTo>
                  <a:lnTo>
                    <a:pt x="682" y="9815"/>
                  </a:lnTo>
                  <a:lnTo>
                    <a:pt x="609" y="9913"/>
                  </a:lnTo>
                  <a:lnTo>
                    <a:pt x="561" y="9986"/>
                  </a:lnTo>
                  <a:lnTo>
                    <a:pt x="561" y="10083"/>
                  </a:lnTo>
                  <a:lnTo>
                    <a:pt x="585" y="10205"/>
                  </a:lnTo>
                  <a:lnTo>
                    <a:pt x="634" y="10302"/>
                  </a:lnTo>
                  <a:lnTo>
                    <a:pt x="731" y="10424"/>
                  </a:lnTo>
                  <a:lnTo>
                    <a:pt x="7258" y="16951"/>
                  </a:lnTo>
                  <a:lnTo>
                    <a:pt x="7258" y="16951"/>
                  </a:lnTo>
                  <a:lnTo>
                    <a:pt x="7380" y="17049"/>
                  </a:lnTo>
                  <a:lnTo>
                    <a:pt x="7477" y="17097"/>
                  </a:lnTo>
                  <a:lnTo>
                    <a:pt x="7599" y="17122"/>
                  </a:lnTo>
                  <a:lnTo>
                    <a:pt x="7697" y="17122"/>
                  </a:lnTo>
                  <a:lnTo>
                    <a:pt x="7770" y="17073"/>
                  </a:lnTo>
                  <a:lnTo>
                    <a:pt x="7867" y="17000"/>
                  </a:lnTo>
                  <a:lnTo>
                    <a:pt x="7916" y="16878"/>
                  </a:lnTo>
                  <a:lnTo>
                    <a:pt x="7965" y="16732"/>
                  </a:lnTo>
                  <a:lnTo>
                    <a:pt x="8208" y="15417"/>
                  </a:lnTo>
                  <a:lnTo>
                    <a:pt x="8525" y="15100"/>
                  </a:lnTo>
                  <a:lnTo>
                    <a:pt x="10911" y="17511"/>
                  </a:lnTo>
                  <a:lnTo>
                    <a:pt x="10911" y="17511"/>
                  </a:lnTo>
                  <a:lnTo>
                    <a:pt x="11033" y="17609"/>
                  </a:lnTo>
                  <a:lnTo>
                    <a:pt x="11131" y="17658"/>
                  </a:lnTo>
                  <a:lnTo>
                    <a:pt x="11228" y="17682"/>
                  </a:lnTo>
                  <a:lnTo>
                    <a:pt x="11301" y="17682"/>
                  </a:lnTo>
                  <a:lnTo>
                    <a:pt x="11374" y="17633"/>
                  </a:lnTo>
                  <a:lnTo>
                    <a:pt x="11423" y="17536"/>
                  </a:lnTo>
                  <a:lnTo>
                    <a:pt x="11447" y="17438"/>
                  </a:lnTo>
                  <a:lnTo>
                    <a:pt x="11472" y="17292"/>
                  </a:lnTo>
                  <a:lnTo>
                    <a:pt x="11472" y="17292"/>
                  </a:lnTo>
                  <a:close/>
                  <a:moveTo>
                    <a:pt x="6162" y="12202"/>
                  </a:moveTo>
                  <a:lnTo>
                    <a:pt x="6162" y="12202"/>
                  </a:lnTo>
                  <a:lnTo>
                    <a:pt x="6089" y="12275"/>
                  </a:lnTo>
                  <a:lnTo>
                    <a:pt x="6016" y="12324"/>
                  </a:lnTo>
                  <a:lnTo>
                    <a:pt x="5919" y="12348"/>
                  </a:lnTo>
                  <a:lnTo>
                    <a:pt x="5821" y="12348"/>
                  </a:lnTo>
                  <a:lnTo>
                    <a:pt x="5724" y="12348"/>
                  </a:lnTo>
                  <a:lnTo>
                    <a:pt x="5626" y="12324"/>
                  </a:lnTo>
                  <a:lnTo>
                    <a:pt x="5553" y="12275"/>
                  </a:lnTo>
                  <a:lnTo>
                    <a:pt x="5480" y="12202"/>
                  </a:lnTo>
                  <a:lnTo>
                    <a:pt x="5480" y="12202"/>
                  </a:lnTo>
                  <a:lnTo>
                    <a:pt x="5407" y="12129"/>
                  </a:lnTo>
                  <a:lnTo>
                    <a:pt x="5359" y="12056"/>
                  </a:lnTo>
                  <a:lnTo>
                    <a:pt x="5334" y="11959"/>
                  </a:lnTo>
                  <a:lnTo>
                    <a:pt x="5334" y="11861"/>
                  </a:lnTo>
                  <a:lnTo>
                    <a:pt x="5334" y="11764"/>
                  </a:lnTo>
                  <a:lnTo>
                    <a:pt x="5359" y="11666"/>
                  </a:lnTo>
                  <a:lnTo>
                    <a:pt x="5407" y="11593"/>
                  </a:lnTo>
                  <a:lnTo>
                    <a:pt x="5480" y="11520"/>
                  </a:lnTo>
                  <a:lnTo>
                    <a:pt x="8013" y="8987"/>
                  </a:lnTo>
                  <a:lnTo>
                    <a:pt x="8013" y="8987"/>
                  </a:lnTo>
                  <a:lnTo>
                    <a:pt x="8086" y="8939"/>
                  </a:lnTo>
                  <a:lnTo>
                    <a:pt x="8159" y="8890"/>
                  </a:lnTo>
                  <a:lnTo>
                    <a:pt x="8257" y="8865"/>
                  </a:lnTo>
                  <a:lnTo>
                    <a:pt x="8354" y="8841"/>
                  </a:lnTo>
                  <a:lnTo>
                    <a:pt x="8452" y="8865"/>
                  </a:lnTo>
                  <a:lnTo>
                    <a:pt x="8525" y="8890"/>
                  </a:lnTo>
                  <a:lnTo>
                    <a:pt x="8622" y="8939"/>
                  </a:lnTo>
                  <a:lnTo>
                    <a:pt x="8695" y="8987"/>
                  </a:lnTo>
                  <a:lnTo>
                    <a:pt x="8695" y="8987"/>
                  </a:lnTo>
                  <a:lnTo>
                    <a:pt x="8744" y="9060"/>
                  </a:lnTo>
                  <a:lnTo>
                    <a:pt x="8793" y="9158"/>
                  </a:lnTo>
                  <a:lnTo>
                    <a:pt x="8817" y="9231"/>
                  </a:lnTo>
                  <a:lnTo>
                    <a:pt x="8841" y="9328"/>
                  </a:lnTo>
                  <a:lnTo>
                    <a:pt x="8817" y="9426"/>
                  </a:lnTo>
                  <a:lnTo>
                    <a:pt x="8793" y="9523"/>
                  </a:lnTo>
                  <a:lnTo>
                    <a:pt x="8744" y="9596"/>
                  </a:lnTo>
                  <a:lnTo>
                    <a:pt x="8695" y="9669"/>
                  </a:lnTo>
                  <a:lnTo>
                    <a:pt x="6162" y="12202"/>
                  </a:lnTo>
                  <a:close/>
                  <a:moveTo>
                    <a:pt x="13396" y="7307"/>
                  </a:moveTo>
                  <a:lnTo>
                    <a:pt x="13396" y="7307"/>
                  </a:lnTo>
                  <a:lnTo>
                    <a:pt x="13274" y="7404"/>
                  </a:lnTo>
                  <a:lnTo>
                    <a:pt x="13152" y="7477"/>
                  </a:lnTo>
                  <a:lnTo>
                    <a:pt x="13006" y="7526"/>
                  </a:lnTo>
                  <a:lnTo>
                    <a:pt x="12836" y="7550"/>
                  </a:lnTo>
                  <a:lnTo>
                    <a:pt x="12689" y="7526"/>
                  </a:lnTo>
                  <a:lnTo>
                    <a:pt x="12543" y="7477"/>
                  </a:lnTo>
                  <a:lnTo>
                    <a:pt x="12421" y="7404"/>
                  </a:lnTo>
                  <a:lnTo>
                    <a:pt x="12300" y="7307"/>
                  </a:lnTo>
                  <a:lnTo>
                    <a:pt x="10376" y="5383"/>
                  </a:lnTo>
                  <a:lnTo>
                    <a:pt x="10376" y="5383"/>
                  </a:lnTo>
                  <a:lnTo>
                    <a:pt x="10278" y="5261"/>
                  </a:lnTo>
                  <a:lnTo>
                    <a:pt x="10205" y="5139"/>
                  </a:lnTo>
                  <a:lnTo>
                    <a:pt x="10156" y="4993"/>
                  </a:lnTo>
                  <a:lnTo>
                    <a:pt x="10132" y="4847"/>
                  </a:lnTo>
                  <a:lnTo>
                    <a:pt x="10156" y="4676"/>
                  </a:lnTo>
                  <a:lnTo>
                    <a:pt x="10205" y="4530"/>
                  </a:lnTo>
                  <a:lnTo>
                    <a:pt x="10278" y="4408"/>
                  </a:lnTo>
                  <a:lnTo>
                    <a:pt x="10376" y="4287"/>
                  </a:lnTo>
                  <a:lnTo>
                    <a:pt x="10376" y="4287"/>
                  </a:lnTo>
                  <a:lnTo>
                    <a:pt x="11326" y="3313"/>
                  </a:lnTo>
                  <a:lnTo>
                    <a:pt x="11326" y="3313"/>
                  </a:lnTo>
                  <a:lnTo>
                    <a:pt x="11496" y="3166"/>
                  </a:lnTo>
                  <a:lnTo>
                    <a:pt x="11666" y="3045"/>
                  </a:lnTo>
                  <a:lnTo>
                    <a:pt x="11861" y="2947"/>
                  </a:lnTo>
                  <a:lnTo>
                    <a:pt x="12032" y="2850"/>
                  </a:lnTo>
                  <a:lnTo>
                    <a:pt x="12227" y="2777"/>
                  </a:lnTo>
                  <a:lnTo>
                    <a:pt x="12446" y="2728"/>
                  </a:lnTo>
                  <a:lnTo>
                    <a:pt x="12641" y="2704"/>
                  </a:lnTo>
                  <a:lnTo>
                    <a:pt x="12836" y="2704"/>
                  </a:lnTo>
                  <a:lnTo>
                    <a:pt x="13055" y="2704"/>
                  </a:lnTo>
                  <a:lnTo>
                    <a:pt x="13250" y="2728"/>
                  </a:lnTo>
                  <a:lnTo>
                    <a:pt x="13469" y="2777"/>
                  </a:lnTo>
                  <a:lnTo>
                    <a:pt x="13664" y="2850"/>
                  </a:lnTo>
                  <a:lnTo>
                    <a:pt x="13834" y="2947"/>
                  </a:lnTo>
                  <a:lnTo>
                    <a:pt x="14029" y="3045"/>
                  </a:lnTo>
                  <a:lnTo>
                    <a:pt x="14199" y="3166"/>
                  </a:lnTo>
                  <a:lnTo>
                    <a:pt x="14370" y="3313"/>
                  </a:lnTo>
                  <a:lnTo>
                    <a:pt x="14370" y="3313"/>
                  </a:lnTo>
                  <a:lnTo>
                    <a:pt x="14516" y="3483"/>
                  </a:lnTo>
                  <a:lnTo>
                    <a:pt x="14638" y="3653"/>
                  </a:lnTo>
                  <a:lnTo>
                    <a:pt x="14735" y="3848"/>
                  </a:lnTo>
                  <a:lnTo>
                    <a:pt x="14833" y="4019"/>
                  </a:lnTo>
                  <a:lnTo>
                    <a:pt x="14906" y="4214"/>
                  </a:lnTo>
                  <a:lnTo>
                    <a:pt x="14954" y="4433"/>
                  </a:lnTo>
                  <a:lnTo>
                    <a:pt x="14979" y="4628"/>
                  </a:lnTo>
                  <a:lnTo>
                    <a:pt x="14979" y="4847"/>
                  </a:lnTo>
                  <a:lnTo>
                    <a:pt x="14979" y="5042"/>
                  </a:lnTo>
                  <a:lnTo>
                    <a:pt x="14954" y="5237"/>
                  </a:lnTo>
                  <a:lnTo>
                    <a:pt x="14906" y="5456"/>
                  </a:lnTo>
                  <a:lnTo>
                    <a:pt x="14833" y="5651"/>
                  </a:lnTo>
                  <a:lnTo>
                    <a:pt x="14735" y="5821"/>
                  </a:lnTo>
                  <a:lnTo>
                    <a:pt x="14638" y="6016"/>
                  </a:lnTo>
                  <a:lnTo>
                    <a:pt x="14516" y="6186"/>
                  </a:lnTo>
                  <a:lnTo>
                    <a:pt x="14370" y="6357"/>
                  </a:lnTo>
                  <a:lnTo>
                    <a:pt x="14370" y="6357"/>
                  </a:lnTo>
                  <a:lnTo>
                    <a:pt x="13396" y="7307"/>
                  </a:lnTo>
                  <a:lnTo>
                    <a:pt x="13396" y="7307"/>
                  </a:lnTo>
                  <a:close/>
                </a:path>
              </a:pathLst>
            </a:custGeom>
            <a:noFill/>
            <a:ln w="19050" cap="rnd" cmpd="sng">
              <a:solidFill>
                <a:srgbClr val="3F5378"/>
              </a:solidFill>
              <a:prstDash val="solid"/>
              <a:round/>
              <a:headEnd type="none" w="med" len="med"/>
              <a:tailEnd type="none" w="med" len="med"/>
            </a:ln>
          </p:spPr>
          <p:txBody>
            <a:bodyPr wrap="square" lIns="91425" tIns="91425" rIns="91425" bIns="91425" anchor="ctr" anchorCtr="0">
              <a:noAutofit/>
            </a:bodyPr>
            <a:lstStyle/>
            <a:p>
              <a:pPr marL="0" lvl="0" indent="0">
                <a:spcBef>
                  <a:spcPts val="0"/>
                </a:spcBef>
                <a:spcAft>
                  <a:spcPts val="0"/>
                </a:spcAft>
                <a:buNone/>
              </a:pPr>
              <a:endParaRPr/>
            </a:p>
          </p:txBody>
        </p:sp>
        <p:sp>
          <p:nvSpPr>
            <p:cNvPr id="219" name="Shape 219"/>
            <p:cNvSpPr/>
            <p:nvPr/>
          </p:nvSpPr>
          <p:spPr>
            <a:xfrm>
              <a:off x="595725" y="4668875"/>
              <a:ext cx="73100" cy="73100"/>
            </a:xfrm>
            <a:custGeom>
              <a:avLst/>
              <a:gdLst/>
              <a:ahLst/>
              <a:cxnLst/>
              <a:rect l="0" t="0" r="0" b="0"/>
              <a:pathLst>
                <a:path w="2924" h="2924" fill="none" extrusionOk="0">
                  <a:moveTo>
                    <a:pt x="2656" y="269"/>
                  </a:moveTo>
                  <a:lnTo>
                    <a:pt x="2656" y="269"/>
                  </a:lnTo>
                  <a:lnTo>
                    <a:pt x="2509" y="147"/>
                  </a:lnTo>
                  <a:lnTo>
                    <a:pt x="2363" y="74"/>
                  </a:lnTo>
                  <a:lnTo>
                    <a:pt x="2193" y="25"/>
                  </a:lnTo>
                  <a:lnTo>
                    <a:pt x="2022" y="1"/>
                  </a:lnTo>
                  <a:lnTo>
                    <a:pt x="1852" y="25"/>
                  </a:lnTo>
                  <a:lnTo>
                    <a:pt x="1681" y="74"/>
                  </a:lnTo>
                  <a:lnTo>
                    <a:pt x="1511" y="147"/>
                  </a:lnTo>
                  <a:lnTo>
                    <a:pt x="1365" y="269"/>
                  </a:lnTo>
                  <a:lnTo>
                    <a:pt x="1365" y="269"/>
                  </a:lnTo>
                  <a:lnTo>
                    <a:pt x="1219" y="488"/>
                  </a:lnTo>
                  <a:lnTo>
                    <a:pt x="999" y="829"/>
                  </a:lnTo>
                  <a:lnTo>
                    <a:pt x="561" y="1730"/>
                  </a:lnTo>
                  <a:lnTo>
                    <a:pt x="171" y="2558"/>
                  </a:lnTo>
                  <a:lnTo>
                    <a:pt x="1" y="2924"/>
                  </a:lnTo>
                  <a:lnTo>
                    <a:pt x="1" y="2924"/>
                  </a:lnTo>
                  <a:lnTo>
                    <a:pt x="366" y="2753"/>
                  </a:lnTo>
                  <a:lnTo>
                    <a:pt x="1194" y="2363"/>
                  </a:lnTo>
                  <a:lnTo>
                    <a:pt x="2095" y="1925"/>
                  </a:lnTo>
                  <a:lnTo>
                    <a:pt x="2436" y="1706"/>
                  </a:lnTo>
                  <a:lnTo>
                    <a:pt x="2656" y="1560"/>
                  </a:lnTo>
                  <a:lnTo>
                    <a:pt x="2656" y="1560"/>
                  </a:lnTo>
                  <a:lnTo>
                    <a:pt x="2777" y="1414"/>
                  </a:lnTo>
                  <a:lnTo>
                    <a:pt x="2850" y="1243"/>
                  </a:lnTo>
                  <a:lnTo>
                    <a:pt x="2899" y="1073"/>
                  </a:lnTo>
                  <a:lnTo>
                    <a:pt x="2923" y="902"/>
                  </a:lnTo>
                  <a:lnTo>
                    <a:pt x="2899" y="732"/>
                  </a:lnTo>
                  <a:lnTo>
                    <a:pt x="2850" y="561"/>
                  </a:lnTo>
                  <a:lnTo>
                    <a:pt x="2777" y="415"/>
                  </a:lnTo>
                  <a:lnTo>
                    <a:pt x="2656" y="269"/>
                  </a:lnTo>
                  <a:lnTo>
                    <a:pt x="2656" y="269"/>
                  </a:lnTo>
                  <a:close/>
                </a:path>
              </a:pathLst>
            </a:custGeom>
            <a:noFill/>
            <a:ln w="19050" cap="rnd" cmpd="sng">
              <a:solidFill>
                <a:srgbClr val="3F5378"/>
              </a:solidFill>
              <a:prstDash val="solid"/>
              <a:round/>
              <a:headEnd type="none" w="med" len="med"/>
              <a:tailEnd type="none" w="med" len="med"/>
            </a:ln>
          </p:spPr>
          <p:txBody>
            <a:bodyPr wrap="square" lIns="91425" tIns="91425" rIns="91425" bIns="91425" anchor="ctr" anchorCtr="0">
              <a:noAutofit/>
            </a:bodyPr>
            <a:lstStyle/>
            <a:p>
              <a:pPr marL="0" lvl="0" indent="0">
                <a:spcBef>
                  <a:spcPts val="0"/>
                </a:spcBef>
                <a:spcAft>
                  <a:spcPts val="0"/>
                </a:spcAft>
                <a:buNone/>
              </a:pPr>
              <a:endParaRPr/>
            </a:p>
          </p:txBody>
        </p:sp>
        <p:sp>
          <p:nvSpPr>
            <p:cNvPr id="220" name="Shape 220"/>
            <p:cNvSpPr/>
            <p:nvPr/>
          </p:nvSpPr>
          <p:spPr>
            <a:xfrm>
              <a:off x="652350" y="4711500"/>
              <a:ext cx="46925" cy="46925"/>
            </a:xfrm>
            <a:custGeom>
              <a:avLst/>
              <a:gdLst/>
              <a:ahLst/>
              <a:cxnLst/>
              <a:rect l="0" t="0" r="0" b="0"/>
              <a:pathLst>
                <a:path w="1877" h="1877" fill="none" extrusionOk="0">
                  <a:moveTo>
                    <a:pt x="1657" y="244"/>
                  </a:moveTo>
                  <a:lnTo>
                    <a:pt x="1657" y="244"/>
                  </a:lnTo>
                  <a:lnTo>
                    <a:pt x="1535" y="147"/>
                  </a:lnTo>
                  <a:lnTo>
                    <a:pt x="1413" y="74"/>
                  </a:lnTo>
                  <a:lnTo>
                    <a:pt x="1267" y="25"/>
                  </a:lnTo>
                  <a:lnTo>
                    <a:pt x="1121" y="1"/>
                  </a:lnTo>
                  <a:lnTo>
                    <a:pt x="975" y="25"/>
                  </a:lnTo>
                  <a:lnTo>
                    <a:pt x="829" y="74"/>
                  </a:lnTo>
                  <a:lnTo>
                    <a:pt x="707" y="147"/>
                  </a:lnTo>
                  <a:lnTo>
                    <a:pt x="585" y="244"/>
                  </a:lnTo>
                  <a:lnTo>
                    <a:pt x="585" y="244"/>
                  </a:lnTo>
                  <a:lnTo>
                    <a:pt x="464" y="391"/>
                  </a:lnTo>
                  <a:lnTo>
                    <a:pt x="366" y="610"/>
                  </a:lnTo>
                  <a:lnTo>
                    <a:pt x="269" y="878"/>
                  </a:lnTo>
                  <a:lnTo>
                    <a:pt x="171" y="1170"/>
                  </a:lnTo>
                  <a:lnTo>
                    <a:pt x="50" y="1681"/>
                  </a:lnTo>
                  <a:lnTo>
                    <a:pt x="1" y="1876"/>
                  </a:lnTo>
                  <a:lnTo>
                    <a:pt x="1" y="1876"/>
                  </a:lnTo>
                  <a:lnTo>
                    <a:pt x="220" y="1852"/>
                  </a:lnTo>
                  <a:lnTo>
                    <a:pt x="731" y="1706"/>
                  </a:lnTo>
                  <a:lnTo>
                    <a:pt x="999" y="1633"/>
                  </a:lnTo>
                  <a:lnTo>
                    <a:pt x="1267" y="1535"/>
                  </a:lnTo>
                  <a:lnTo>
                    <a:pt x="1511" y="1413"/>
                  </a:lnTo>
                  <a:lnTo>
                    <a:pt x="1657" y="1316"/>
                  </a:lnTo>
                  <a:lnTo>
                    <a:pt x="1657" y="1316"/>
                  </a:lnTo>
                  <a:lnTo>
                    <a:pt x="1754" y="1194"/>
                  </a:lnTo>
                  <a:lnTo>
                    <a:pt x="1827" y="1048"/>
                  </a:lnTo>
                  <a:lnTo>
                    <a:pt x="1876" y="926"/>
                  </a:lnTo>
                  <a:lnTo>
                    <a:pt x="1876" y="780"/>
                  </a:lnTo>
                  <a:lnTo>
                    <a:pt x="1876" y="634"/>
                  </a:lnTo>
                  <a:lnTo>
                    <a:pt x="1827" y="488"/>
                  </a:lnTo>
                  <a:lnTo>
                    <a:pt x="1754" y="366"/>
                  </a:lnTo>
                  <a:lnTo>
                    <a:pt x="1657" y="244"/>
                  </a:lnTo>
                  <a:lnTo>
                    <a:pt x="1657" y="244"/>
                  </a:lnTo>
                  <a:close/>
                </a:path>
              </a:pathLst>
            </a:custGeom>
            <a:noFill/>
            <a:ln w="19050" cap="rnd" cmpd="sng">
              <a:solidFill>
                <a:srgbClr val="3F5378"/>
              </a:solidFill>
              <a:prstDash val="solid"/>
              <a:round/>
              <a:headEnd type="none" w="med" len="med"/>
              <a:tailEnd type="none" w="med" len="med"/>
            </a:ln>
          </p:spPr>
          <p:txBody>
            <a:bodyPr wrap="square" lIns="91425" tIns="91425" rIns="91425" bIns="91425" anchor="ctr" anchorCtr="0">
              <a:noAutofit/>
            </a:bodyPr>
            <a:lstStyle/>
            <a:p>
              <a:pPr marL="0" lvl="0" indent="0">
                <a:spcBef>
                  <a:spcPts val="0"/>
                </a:spcBef>
                <a:spcAft>
                  <a:spcPts val="0"/>
                </a:spcAft>
                <a:buNone/>
              </a:pPr>
              <a:endParaRPr/>
            </a:p>
          </p:txBody>
        </p:sp>
        <p:sp>
          <p:nvSpPr>
            <p:cNvPr id="221" name="Shape 221"/>
            <p:cNvSpPr/>
            <p:nvPr/>
          </p:nvSpPr>
          <p:spPr>
            <a:xfrm>
              <a:off x="579300" y="4638450"/>
              <a:ext cx="46900" cy="46900"/>
            </a:xfrm>
            <a:custGeom>
              <a:avLst/>
              <a:gdLst/>
              <a:ahLst/>
              <a:cxnLst/>
              <a:rect l="0" t="0" r="0" b="0"/>
              <a:pathLst>
                <a:path w="1876" h="1876" fill="none" extrusionOk="0">
                  <a:moveTo>
                    <a:pt x="1632" y="219"/>
                  </a:moveTo>
                  <a:lnTo>
                    <a:pt x="1632" y="219"/>
                  </a:lnTo>
                  <a:lnTo>
                    <a:pt x="1510" y="122"/>
                  </a:lnTo>
                  <a:lnTo>
                    <a:pt x="1388" y="49"/>
                  </a:lnTo>
                  <a:lnTo>
                    <a:pt x="1242" y="0"/>
                  </a:lnTo>
                  <a:lnTo>
                    <a:pt x="1096" y="0"/>
                  </a:lnTo>
                  <a:lnTo>
                    <a:pt x="950" y="0"/>
                  </a:lnTo>
                  <a:lnTo>
                    <a:pt x="828" y="49"/>
                  </a:lnTo>
                  <a:lnTo>
                    <a:pt x="682" y="122"/>
                  </a:lnTo>
                  <a:lnTo>
                    <a:pt x="560" y="219"/>
                  </a:lnTo>
                  <a:lnTo>
                    <a:pt x="560" y="219"/>
                  </a:lnTo>
                  <a:lnTo>
                    <a:pt x="463" y="366"/>
                  </a:lnTo>
                  <a:lnTo>
                    <a:pt x="341" y="609"/>
                  </a:lnTo>
                  <a:lnTo>
                    <a:pt x="244" y="877"/>
                  </a:lnTo>
                  <a:lnTo>
                    <a:pt x="171" y="1145"/>
                  </a:lnTo>
                  <a:lnTo>
                    <a:pt x="25" y="1656"/>
                  </a:lnTo>
                  <a:lnTo>
                    <a:pt x="0" y="1876"/>
                  </a:lnTo>
                  <a:lnTo>
                    <a:pt x="0" y="1876"/>
                  </a:lnTo>
                  <a:lnTo>
                    <a:pt x="195" y="1827"/>
                  </a:lnTo>
                  <a:lnTo>
                    <a:pt x="707" y="1705"/>
                  </a:lnTo>
                  <a:lnTo>
                    <a:pt x="999" y="1608"/>
                  </a:lnTo>
                  <a:lnTo>
                    <a:pt x="1267" y="1510"/>
                  </a:lnTo>
                  <a:lnTo>
                    <a:pt x="1486" y="1413"/>
                  </a:lnTo>
                  <a:lnTo>
                    <a:pt x="1632" y="1291"/>
                  </a:lnTo>
                  <a:lnTo>
                    <a:pt x="1632" y="1291"/>
                  </a:lnTo>
                  <a:lnTo>
                    <a:pt x="1729" y="1169"/>
                  </a:lnTo>
                  <a:lnTo>
                    <a:pt x="1802" y="1048"/>
                  </a:lnTo>
                  <a:lnTo>
                    <a:pt x="1851" y="901"/>
                  </a:lnTo>
                  <a:lnTo>
                    <a:pt x="1876" y="755"/>
                  </a:lnTo>
                  <a:lnTo>
                    <a:pt x="1851" y="609"/>
                  </a:lnTo>
                  <a:lnTo>
                    <a:pt x="1802" y="463"/>
                  </a:lnTo>
                  <a:lnTo>
                    <a:pt x="1729" y="341"/>
                  </a:lnTo>
                  <a:lnTo>
                    <a:pt x="1632" y="219"/>
                  </a:lnTo>
                  <a:lnTo>
                    <a:pt x="1632" y="219"/>
                  </a:lnTo>
                  <a:close/>
                </a:path>
              </a:pathLst>
            </a:custGeom>
            <a:noFill/>
            <a:ln w="19050" cap="rnd" cmpd="sng">
              <a:solidFill>
                <a:srgbClr val="3F5378"/>
              </a:solidFill>
              <a:prstDash val="solid"/>
              <a:round/>
              <a:headEnd type="none" w="med" len="med"/>
              <a:tailEnd type="none" w="med" len="med"/>
            </a:ln>
          </p:spPr>
          <p:txBody>
            <a:bodyPr wrap="square" lIns="91425" tIns="91425" rIns="91425" bIns="91425" anchor="ctr" anchorCtr="0">
              <a:noAutofit/>
            </a:bodyPr>
            <a:lstStyle/>
            <a:p>
              <a:pPr marL="0" lvl="0" indent="0">
                <a:spcBef>
                  <a:spcPts val="0"/>
                </a:spcBef>
                <a:spcAft>
                  <a:spcPts val="0"/>
                </a:spcAft>
                <a:buNone/>
              </a:pPr>
              <a:endParaRPr/>
            </a:p>
          </p:txBody>
        </p:sp>
      </p:grpSp>
      <p:sp>
        <p:nvSpPr>
          <p:cNvPr id="222" name="Shape 222"/>
          <p:cNvSpPr/>
          <p:nvPr/>
        </p:nvSpPr>
        <p:spPr>
          <a:xfrm>
            <a:off x="6302724" y="745608"/>
            <a:ext cx="248336" cy="237120"/>
          </a:xfrm>
          <a:custGeom>
            <a:avLst/>
            <a:gdLst/>
            <a:ahLst/>
            <a:cxnLst/>
            <a:rect l="0" t="0" r="0" b="0"/>
            <a:pathLst>
              <a:path w="15101" h="14419" fill="none" extrusionOk="0">
                <a:moveTo>
                  <a:pt x="7234" y="293"/>
                </a:moveTo>
                <a:lnTo>
                  <a:pt x="7234" y="293"/>
                </a:lnTo>
                <a:lnTo>
                  <a:pt x="7307" y="171"/>
                </a:lnTo>
                <a:lnTo>
                  <a:pt x="7380" y="74"/>
                </a:lnTo>
                <a:lnTo>
                  <a:pt x="7477" y="25"/>
                </a:lnTo>
                <a:lnTo>
                  <a:pt x="7550" y="1"/>
                </a:lnTo>
                <a:lnTo>
                  <a:pt x="7623" y="25"/>
                </a:lnTo>
                <a:lnTo>
                  <a:pt x="7721" y="74"/>
                </a:lnTo>
                <a:lnTo>
                  <a:pt x="7794" y="171"/>
                </a:lnTo>
                <a:lnTo>
                  <a:pt x="7867" y="293"/>
                </a:lnTo>
                <a:lnTo>
                  <a:pt x="9523" y="4092"/>
                </a:lnTo>
                <a:lnTo>
                  <a:pt x="9523" y="4092"/>
                </a:lnTo>
                <a:lnTo>
                  <a:pt x="9596" y="4214"/>
                </a:lnTo>
                <a:lnTo>
                  <a:pt x="9718" y="4360"/>
                </a:lnTo>
                <a:lnTo>
                  <a:pt x="9840" y="4482"/>
                </a:lnTo>
                <a:lnTo>
                  <a:pt x="9986" y="4604"/>
                </a:lnTo>
                <a:lnTo>
                  <a:pt x="10132" y="4701"/>
                </a:lnTo>
                <a:lnTo>
                  <a:pt x="10302" y="4774"/>
                </a:lnTo>
                <a:lnTo>
                  <a:pt x="10449" y="4847"/>
                </a:lnTo>
                <a:lnTo>
                  <a:pt x="10619" y="4872"/>
                </a:lnTo>
                <a:lnTo>
                  <a:pt x="14711" y="5286"/>
                </a:lnTo>
                <a:lnTo>
                  <a:pt x="14711" y="5286"/>
                </a:lnTo>
                <a:lnTo>
                  <a:pt x="14857" y="5310"/>
                </a:lnTo>
                <a:lnTo>
                  <a:pt x="14979" y="5359"/>
                </a:lnTo>
                <a:lnTo>
                  <a:pt x="15052" y="5407"/>
                </a:lnTo>
                <a:lnTo>
                  <a:pt x="15100" y="5505"/>
                </a:lnTo>
                <a:lnTo>
                  <a:pt x="15100" y="5578"/>
                </a:lnTo>
                <a:lnTo>
                  <a:pt x="15076" y="5675"/>
                </a:lnTo>
                <a:lnTo>
                  <a:pt x="15027" y="5773"/>
                </a:lnTo>
                <a:lnTo>
                  <a:pt x="14906" y="5895"/>
                </a:lnTo>
                <a:lnTo>
                  <a:pt x="11837" y="8622"/>
                </a:lnTo>
                <a:lnTo>
                  <a:pt x="11837" y="8622"/>
                </a:lnTo>
                <a:lnTo>
                  <a:pt x="11715" y="8744"/>
                </a:lnTo>
                <a:lnTo>
                  <a:pt x="11618" y="8890"/>
                </a:lnTo>
                <a:lnTo>
                  <a:pt x="11545" y="9061"/>
                </a:lnTo>
                <a:lnTo>
                  <a:pt x="11472" y="9231"/>
                </a:lnTo>
                <a:lnTo>
                  <a:pt x="11423" y="9402"/>
                </a:lnTo>
                <a:lnTo>
                  <a:pt x="11398" y="9572"/>
                </a:lnTo>
                <a:lnTo>
                  <a:pt x="11398" y="9743"/>
                </a:lnTo>
                <a:lnTo>
                  <a:pt x="11423" y="9913"/>
                </a:lnTo>
                <a:lnTo>
                  <a:pt x="12300" y="13956"/>
                </a:lnTo>
                <a:lnTo>
                  <a:pt x="12300" y="13956"/>
                </a:lnTo>
                <a:lnTo>
                  <a:pt x="12324" y="14102"/>
                </a:lnTo>
                <a:lnTo>
                  <a:pt x="12300" y="14200"/>
                </a:lnTo>
                <a:lnTo>
                  <a:pt x="12275" y="14297"/>
                </a:lnTo>
                <a:lnTo>
                  <a:pt x="12227" y="14370"/>
                </a:lnTo>
                <a:lnTo>
                  <a:pt x="12129" y="14394"/>
                </a:lnTo>
                <a:lnTo>
                  <a:pt x="12032" y="14419"/>
                </a:lnTo>
                <a:lnTo>
                  <a:pt x="11910" y="14370"/>
                </a:lnTo>
                <a:lnTo>
                  <a:pt x="11788" y="14321"/>
                </a:lnTo>
                <a:lnTo>
                  <a:pt x="8232" y="12227"/>
                </a:lnTo>
                <a:lnTo>
                  <a:pt x="8232" y="12227"/>
                </a:lnTo>
                <a:lnTo>
                  <a:pt x="8086" y="12154"/>
                </a:lnTo>
                <a:lnTo>
                  <a:pt x="7916" y="12105"/>
                </a:lnTo>
                <a:lnTo>
                  <a:pt x="7721" y="12081"/>
                </a:lnTo>
                <a:lnTo>
                  <a:pt x="7550" y="12081"/>
                </a:lnTo>
                <a:lnTo>
                  <a:pt x="7380" y="12081"/>
                </a:lnTo>
                <a:lnTo>
                  <a:pt x="7185" y="12105"/>
                </a:lnTo>
                <a:lnTo>
                  <a:pt x="7015" y="12154"/>
                </a:lnTo>
                <a:lnTo>
                  <a:pt x="6868" y="12227"/>
                </a:lnTo>
                <a:lnTo>
                  <a:pt x="3313" y="14321"/>
                </a:lnTo>
                <a:lnTo>
                  <a:pt x="3313" y="14321"/>
                </a:lnTo>
                <a:lnTo>
                  <a:pt x="3191" y="14370"/>
                </a:lnTo>
                <a:lnTo>
                  <a:pt x="3069" y="14419"/>
                </a:lnTo>
                <a:lnTo>
                  <a:pt x="2972" y="14394"/>
                </a:lnTo>
                <a:lnTo>
                  <a:pt x="2874" y="14370"/>
                </a:lnTo>
                <a:lnTo>
                  <a:pt x="2826" y="14297"/>
                </a:lnTo>
                <a:lnTo>
                  <a:pt x="2801" y="14200"/>
                </a:lnTo>
                <a:lnTo>
                  <a:pt x="2777" y="14102"/>
                </a:lnTo>
                <a:lnTo>
                  <a:pt x="2801" y="13956"/>
                </a:lnTo>
                <a:lnTo>
                  <a:pt x="3678" y="9913"/>
                </a:lnTo>
                <a:lnTo>
                  <a:pt x="3678" y="9913"/>
                </a:lnTo>
                <a:lnTo>
                  <a:pt x="3702" y="9743"/>
                </a:lnTo>
                <a:lnTo>
                  <a:pt x="3702" y="9572"/>
                </a:lnTo>
                <a:lnTo>
                  <a:pt x="3678" y="9402"/>
                </a:lnTo>
                <a:lnTo>
                  <a:pt x="3629" y="9231"/>
                </a:lnTo>
                <a:lnTo>
                  <a:pt x="3556" y="9061"/>
                </a:lnTo>
                <a:lnTo>
                  <a:pt x="3483" y="8890"/>
                </a:lnTo>
                <a:lnTo>
                  <a:pt x="3386" y="8744"/>
                </a:lnTo>
                <a:lnTo>
                  <a:pt x="3264" y="8622"/>
                </a:lnTo>
                <a:lnTo>
                  <a:pt x="195" y="5895"/>
                </a:lnTo>
                <a:lnTo>
                  <a:pt x="195" y="5895"/>
                </a:lnTo>
                <a:lnTo>
                  <a:pt x="73" y="5773"/>
                </a:lnTo>
                <a:lnTo>
                  <a:pt x="25" y="5675"/>
                </a:lnTo>
                <a:lnTo>
                  <a:pt x="0" y="5578"/>
                </a:lnTo>
                <a:lnTo>
                  <a:pt x="0" y="5505"/>
                </a:lnTo>
                <a:lnTo>
                  <a:pt x="49" y="5407"/>
                </a:lnTo>
                <a:lnTo>
                  <a:pt x="122" y="5359"/>
                </a:lnTo>
                <a:lnTo>
                  <a:pt x="244" y="5310"/>
                </a:lnTo>
                <a:lnTo>
                  <a:pt x="390" y="5286"/>
                </a:lnTo>
                <a:lnTo>
                  <a:pt x="4482" y="4872"/>
                </a:lnTo>
                <a:lnTo>
                  <a:pt x="4482" y="4872"/>
                </a:lnTo>
                <a:lnTo>
                  <a:pt x="4652" y="4847"/>
                </a:lnTo>
                <a:lnTo>
                  <a:pt x="4798" y="4774"/>
                </a:lnTo>
                <a:lnTo>
                  <a:pt x="4969" y="4701"/>
                </a:lnTo>
                <a:lnTo>
                  <a:pt x="5115" y="4604"/>
                </a:lnTo>
                <a:lnTo>
                  <a:pt x="5261" y="4482"/>
                </a:lnTo>
                <a:lnTo>
                  <a:pt x="5383" y="4360"/>
                </a:lnTo>
                <a:lnTo>
                  <a:pt x="5505" y="4214"/>
                </a:lnTo>
                <a:lnTo>
                  <a:pt x="5578" y="4092"/>
                </a:lnTo>
                <a:lnTo>
                  <a:pt x="7234" y="293"/>
                </a:lnTo>
                <a:close/>
              </a:path>
            </a:pathLst>
          </a:custGeom>
          <a:noFill/>
          <a:ln w="19050" cap="rnd" cmpd="sng">
            <a:solidFill>
              <a:srgbClr val="FF9800"/>
            </a:solidFill>
            <a:prstDash val="solid"/>
            <a:round/>
            <a:headEnd type="none" w="med" len="med"/>
            <a:tailEnd type="none" w="med" len="med"/>
          </a:ln>
        </p:spPr>
        <p:txBody>
          <a:bodyPr wrap="square" lIns="91425" tIns="91425" rIns="91425" bIns="91425" anchor="ctr" anchorCtr="0">
            <a:noAutofit/>
          </a:bodyPr>
          <a:lstStyle/>
          <a:p>
            <a:pPr marL="0" lvl="0" indent="0">
              <a:spcBef>
                <a:spcPts val="0"/>
              </a:spcBef>
              <a:spcAft>
                <a:spcPts val="0"/>
              </a:spcAft>
              <a:buNone/>
            </a:pPr>
            <a:endParaRPr/>
          </a:p>
        </p:txBody>
      </p:sp>
      <p:sp>
        <p:nvSpPr>
          <p:cNvPr id="223" name="Shape 223"/>
          <p:cNvSpPr/>
          <p:nvPr/>
        </p:nvSpPr>
        <p:spPr>
          <a:xfrm rot="2697322">
            <a:off x="7939080" y="1959478"/>
            <a:ext cx="376961" cy="359936"/>
          </a:xfrm>
          <a:custGeom>
            <a:avLst/>
            <a:gdLst/>
            <a:ahLst/>
            <a:cxnLst/>
            <a:rect l="0" t="0" r="0" b="0"/>
            <a:pathLst>
              <a:path w="15101" h="14419" fill="none" extrusionOk="0">
                <a:moveTo>
                  <a:pt x="7234" y="293"/>
                </a:moveTo>
                <a:lnTo>
                  <a:pt x="7234" y="293"/>
                </a:lnTo>
                <a:lnTo>
                  <a:pt x="7307" y="171"/>
                </a:lnTo>
                <a:lnTo>
                  <a:pt x="7380" y="74"/>
                </a:lnTo>
                <a:lnTo>
                  <a:pt x="7477" y="25"/>
                </a:lnTo>
                <a:lnTo>
                  <a:pt x="7550" y="1"/>
                </a:lnTo>
                <a:lnTo>
                  <a:pt x="7623" y="25"/>
                </a:lnTo>
                <a:lnTo>
                  <a:pt x="7721" y="74"/>
                </a:lnTo>
                <a:lnTo>
                  <a:pt x="7794" y="171"/>
                </a:lnTo>
                <a:lnTo>
                  <a:pt x="7867" y="293"/>
                </a:lnTo>
                <a:lnTo>
                  <a:pt x="9523" y="4092"/>
                </a:lnTo>
                <a:lnTo>
                  <a:pt x="9523" y="4092"/>
                </a:lnTo>
                <a:lnTo>
                  <a:pt x="9596" y="4214"/>
                </a:lnTo>
                <a:lnTo>
                  <a:pt x="9718" y="4360"/>
                </a:lnTo>
                <a:lnTo>
                  <a:pt x="9840" y="4482"/>
                </a:lnTo>
                <a:lnTo>
                  <a:pt x="9986" y="4604"/>
                </a:lnTo>
                <a:lnTo>
                  <a:pt x="10132" y="4701"/>
                </a:lnTo>
                <a:lnTo>
                  <a:pt x="10302" y="4774"/>
                </a:lnTo>
                <a:lnTo>
                  <a:pt x="10449" y="4847"/>
                </a:lnTo>
                <a:lnTo>
                  <a:pt x="10619" y="4872"/>
                </a:lnTo>
                <a:lnTo>
                  <a:pt x="14711" y="5286"/>
                </a:lnTo>
                <a:lnTo>
                  <a:pt x="14711" y="5286"/>
                </a:lnTo>
                <a:lnTo>
                  <a:pt x="14857" y="5310"/>
                </a:lnTo>
                <a:lnTo>
                  <a:pt x="14979" y="5359"/>
                </a:lnTo>
                <a:lnTo>
                  <a:pt x="15052" y="5407"/>
                </a:lnTo>
                <a:lnTo>
                  <a:pt x="15100" y="5505"/>
                </a:lnTo>
                <a:lnTo>
                  <a:pt x="15100" y="5578"/>
                </a:lnTo>
                <a:lnTo>
                  <a:pt x="15076" y="5675"/>
                </a:lnTo>
                <a:lnTo>
                  <a:pt x="15027" y="5773"/>
                </a:lnTo>
                <a:lnTo>
                  <a:pt x="14906" y="5895"/>
                </a:lnTo>
                <a:lnTo>
                  <a:pt x="11837" y="8622"/>
                </a:lnTo>
                <a:lnTo>
                  <a:pt x="11837" y="8622"/>
                </a:lnTo>
                <a:lnTo>
                  <a:pt x="11715" y="8744"/>
                </a:lnTo>
                <a:lnTo>
                  <a:pt x="11618" y="8890"/>
                </a:lnTo>
                <a:lnTo>
                  <a:pt x="11545" y="9061"/>
                </a:lnTo>
                <a:lnTo>
                  <a:pt x="11472" y="9231"/>
                </a:lnTo>
                <a:lnTo>
                  <a:pt x="11423" y="9402"/>
                </a:lnTo>
                <a:lnTo>
                  <a:pt x="11398" y="9572"/>
                </a:lnTo>
                <a:lnTo>
                  <a:pt x="11398" y="9743"/>
                </a:lnTo>
                <a:lnTo>
                  <a:pt x="11423" y="9913"/>
                </a:lnTo>
                <a:lnTo>
                  <a:pt x="12300" y="13956"/>
                </a:lnTo>
                <a:lnTo>
                  <a:pt x="12300" y="13956"/>
                </a:lnTo>
                <a:lnTo>
                  <a:pt x="12324" y="14102"/>
                </a:lnTo>
                <a:lnTo>
                  <a:pt x="12300" y="14200"/>
                </a:lnTo>
                <a:lnTo>
                  <a:pt x="12275" y="14297"/>
                </a:lnTo>
                <a:lnTo>
                  <a:pt x="12227" y="14370"/>
                </a:lnTo>
                <a:lnTo>
                  <a:pt x="12129" y="14394"/>
                </a:lnTo>
                <a:lnTo>
                  <a:pt x="12032" y="14419"/>
                </a:lnTo>
                <a:lnTo>
                  <a:pt x="11910" y="14370"/>
                </a:lnTo>
                <a:lnTo>
                  <a:pt x="11788" y="14321"/>
                </a:lnTo>
                <a:lnTo>
                  <a:pt x="8232" y="12227"/>
                </a:lnTo>
                <a:lnTo>
                  <a:pt x="8232" y="12227"/>
                </a:lnTo>
                <a:lnTo>
                  <a:pt x="8086" y="12154"/>
                </a:lnTo>
                <a:lnTo>
                  <a:pt x="7916" y="12105"/>
                </a:lnTo>
                <a:lnTo>
                  <a:pt x="7721" y="12081"/>
                </a:lnTo>
                <a:lnTo>
                  <a:pt x="7550" y="12081"/>
                </a:lnTo>
                <a:lnTo>
                  <a:pt x="7380" y="12081"/>
                </a:lnTo>
                <a:lnTo>
                  <a:pt x="7185" y="12105"/>
                </a:lnTo>
                <a:lnTo>
                  <a:pt x="7015" y="12154"/>
                </a:lnTo>
                <a:lnTo>
                  <a:pt x="6868" y="12227"/>
                </a:lnTo>
                <a:lnTo>
                  <a:pt x="3313" y="14321"/>
                </a:lnTo>
                <a:lnTo>
                  <a:pt x="3313" y="14321"/>
                </a:lnTo>
                <a:lnTo>
                  <a:pt x="3191" y="14370"/>
                </a:lnTo>
                <a:lnTo>
                  <a:pt x="3069" y="14419"/>
                </a:lnTo>
                <a:lnTo>
                  <a:pt x="2972" y="14394"/>
                </a:lnTo>
                <a:lnTo>
                  <a:pt x="2874" y="14370"/>
                </a:lnTo>
                <a:lnTo>
                  <a:pt x="2826" y="14297"/>
                </a:lnTo>
                <a:lnTo>
                  <a:pt x="2801" y="14200"/>
                </a:lnTo>
                <a:lnTo>
                  <a:pt x="2777" y="14102"/>
                </a:lnTo>
                <a:lnTo>
                  <a:pt x="2801" y="13956"/>
                </a:lnTo>
                <a:lnTo>
                  <a:pt x="3678" y="9913"/>
                </a:lnTo>
                <a:lnTo>
                  <a:pt x="3678" y="9913"/>
                </a:lnTo>
                <a:lnTo>
                  <a:pt x="3702" y="9743"/>
                </a:lnTo>
                <a:lnTo>
                  <a:pt x="3702" y="9572"/>
                </a:lnTo>
                <a:lnTo>
                  <a:pt x="3678" y="9402"/>
                </a:lnTo>
                <a:lnTo>
                  <a:pt x="3629" y="9231"/>
                </a:lnTo>
                <a:lnTo>
                  <a:pt x="3556" y="9061"/>
                </a:lnTo>
                <a:lnTo>
                  <a:pt x="3483" y="8890"/>
                </a:lnTo>
                <a:lnTo>
                  <a:pt x="3386" y="8744"/>
                </a:lnTo>
                <a:lnTo>
                  <a:pt x="3264" y="8622"/>
                </a:lnTo>
                <a:lnTo>
                  <a:pt x="195" y="5895"/>
                </a:lnTo>
                <a:lnTo>
                  <a:pt x="195" y="5895"/>
                </a:lnTo>
                <a:lnTo>
                  <a:pt x="73" y="5773"/>
                </a:lnTo>
                <a:lnTo>
                  <a:pt x="25" y="5675"/>
                </a:lnTo>
                <a:lnTo>
                  <a:pt x="0" y="5578"/>
                </a:lnTo>
                <a:lnTo>
                  <a:pt x="0" y="5505"/>
                </a:lnTo>
                <a:lnTo>
                  <a:pt x="49" y="5407"/>
                </a:lnTo>
                <a:lnTo>
                  <a:pt x="122" y="5359"/>
                </a:lnTo>
                <a:lnTo>
                  <a:pt x="244" y="5310"/>
                </a:lnTo>
                <a:lnTo>
                  <a:pt x="390" y="5286"/>
                </a:lnTo>
                <a:lnTo>
                  <a:pt x="4482" y="4872"/>
                </a:lnTo>
                <a:lnTo>
                  <a:pt x="4482" y="4872"/>
                </a:lnTo>
                <a:lnTo>
                  <a:pt x="4652" y="4847"/>
                </a:lnTo>
                <a:lnTo>
                  <a:pt x="4798" y="4774"/>
                </a:lnTo>
                <a:lnTo>
                  <a:pt x="4969" y="4701"/>
                </a:lnTo>
                <a:lnTo>
                  <a:pt x="5115" y="4604"/>
                </a:lnTo>
                <a:lnTo>
                  <a:pt x="5261" y="4482"/>
                </a:lnTo>
                <a:lnTo>
                  <a:pt x="5383" y="4360"/>
                </a:lnTo>
                <a:lnTo>
                  <a:pt x="5505" y="4214"/>
                </a:lnTo>
                <a:lnTo>
                  <a:pt x="5578" y="4092"/>
                </a:lnTo>
                <a:lnTo>
                  <a:pt x="7234" y="293"/>
                </a:lnTo>
                <a:close/>
              </a:path>
            </a:pathLst>
          </a:custGeom>
          <a:noFill/>
          <a:ln w="19050" cap="rnd" cmpd="sng">
            <a:solidFill>
              <a:srgbClr val="FF9800"/>
            </a:solidFill>
            <a:prstDash val="solid"/>
            <a:round/>
            <a:headEnd type="none" w="med" len="med"/>
            <a:tailEnd type="none" w="med" len="med"/>
          </a:ln>
        </p:spPr>
        <p:txBody>
          <a:bodyPr wrap="square" lIns="91425" tIns="91425" rIns="91425" bIns="91425" anchor="ctr" anchorCtr="0">
            <a:noAutofit/>
          </a:bodyPr>
          <a:lstStyle/>
          <a:p>
            <a:pPr marL="0" lvl="0" indent="0">
              <a:spcBef>
                <a:spcPts val="0"/>
              </a:spcBef>
              <a:spcAft>
                <a:spcPts val="0"/>
              </a:spcAft>
              <a:buNone/>
            </a:pPr>
            <a:endParaRPr/>
          </a:p>
        </p:txBody>
      </p:sp>
      <p:sp>
        <p:nvSpPr>
          <p:cNvPr id="224" name="Shape 224"/>
          <p:cNvSpPr/>
          <p:nvPr/>
        </p:nvSpPr>
        <p:spPr>
          <a:xfrm>
            <a:off x="8237292" y="1754006"/>
            <a:ext cx="150972" cy="144226"/>
          </a:xfrm>
          <a:custGeom>
            <a:avLst/>
            <a:gdLst/>
            <a:ahLst/>
            <a:cxnLst/>
            <a:rect l="0" t="0" r="0" b="0"/>
            <a:pathLst>
              <a:path w="15101" h="14419" fill="none" extrusionOk="0">
                <a:moveTo>
                  <a:pt x="7234" y="293"/>
                </a:moveTo>
                <a:lnTo>
                  <a:pt x="7234" y="293"/>
                </a:lnTo>
                <a:lnTo>
                  <a:pt x="7307" y="171"/>
                </a:lnTo>
                <a:lnTo>
                  <a:pt x="7380" y="74"/>
                </a:lnTo>
                <a:lnTo>
                  <a:pt x="7477" y="25"/>
                </a:lnTo>
                <a:lnTo>
                  <a:pt x="7550" y="1"/>
                </a:lnTo>
                <a:lnTo>
                  <a:pt x="7623" y="25"/>
                </a:lnTo>
                <a:lnTo>
                  <a:pt x="7721" y="74"/>
                </a:lnTo>
                <a:lnTo>
                  <a:pt x="7794" y="171"/>
                </a:lnTo>
                <a:lnTo>
                  <a:pt x="7867" y="293"/>
                </a:lnTo>
                <a:lnTo>
                  <a:pt x="9523" y="4092"/>
                </a:lnTo>
                <a:lnTo>
                  <a:pt x="9523" y="4092"/>
                </a:lnTo>
                <a:lnTo>
                  <a:pt x="9596" y="4214"/>
                </a:lnTo>
                <a:lnTo>
                  <a:pt x="9718" y="4360"/>
                </a:lnTo>
                <a:lnTo>
                  <a:pt x="9840" y="4482"/>
                </a:lnTo>
                <a:lnTo>
                  <a:pt x="9986" y="4604"/>
                </a:lnTo>
                <a:lnTo>
                  <a:pt x="10132" y="4701"/>
                </a:lnTo>
                <a:lnTo>
                  <a:pt x="10302" y="4774"/>
                </a:lnTo>
                <a:lnTo>
                  <a:pt x="10449" y="4847"/>
                </a:lnTo>
                <a:lnTo>
                  <a:pt x="10619" y="4872"/>
                </a:lnTo>
                <a:lnTo>
                  <a:pt x="14711" y="5286"/>
                </a:lnTo>
                <a:lnTo>
                  <a:pt x="14711" y="5286"/>
                </a:lnTo>
                <a:lnTo>
                  <a:pt x="14857" y="5310"/>
                </a:lnTo>
                <a:lnTo>
                  <a:pt x="14979" y="5359"/>
                </a:lnTo>
                <a:lnTo>
                  <a:pt x="15052" y="5407"/>
                </a:lnTo>
                <a:lnTo>
                  <a:pt x="15100" y="5505"/>
                </a:lnTo>
                <a:lnTo>
                  <a:pt x="15100" y="5578"/>
                </a:lnTo>
                <a:lnTo>
                  <a:pt x="15076" y="5675"/>
                </a:lnTo>
                <a:lnTo>
                  <a:pt x="15027" y="5773"/>
                </a:lnTo>
                <a:lnTo>
                  <a:pt x="14906" y="5895"/>
                </a:lnTo>
                <a:lnTo>
                  <a:pt x="11837" y="8622"/>
                </a:lnTo>
                <a:lnTo>
                  <a:pt x="11837" y="8622"/>
                </a:lnTo>
                <a:lnTo>
                  <a:pt x="11715" y="8744"/>
                </a:lnTo>
                <a:lnTo>
                  <a:pt x="11618" y="8890"/>
                </a:lnTo>
                <a:lnTo>
                  <a:pt x="11545" y="9061"/>
                </a:lnTo>
                <a:lnTo>
                  <a:pt x="11472" y="9231"/>
                </a:lnTo>
                <a:lnTo>
                  <a:pt x="11423" y="9402"/>
                </a:lnTo>
                <a:lnTo>
                  <a:pt x="11398" y="9572"/>
                </a:lnTo>
                <a:lnTo>
                  <a:pt x="11398" y="9743"/>
                </a:lnTo>
                <a:lnTo>
                  <a:pt x="11423" y="9913"/>
                </a:lnTo>
                <a:lnTo>
                  <a:pt x="12300" y="13956"/>
                </a:lnTo>
                <a:lnTo>
                  <a:pt x="12300" y="13956"/>
                </a:lnTo>
                <a:lnTo>
                  <a:pt x="12324" y="14102"/>
                </a:lnTo>
                <a:lnTo>
                  <a:pt x="12300" y="14200"/>
                </a:lnTo>
                <a:lnTo>
                  <a:pt x="12275" y="14297"/>
                </a:lnTo>
                <a:lnTo>
                  <a:pt x="12227" y="14370"/>
                </a:lnTo>
                <a:lnTo>
                  <a:pt x="12129" y="14394"/>
                </a:lnTo>
                <a:lnTo>
                  <a:pt x="12032" y="14419"/>
                </a:lnTo>
                <a:lnTo>
                  <a:pt x="11910" y="14370"/>
                </a:lnTo>
                <a:lnTo>
                  <a:pt x="11788" y="14321"/>
                </a:lnTo>
                <a:lnTo>
                  <a:pt x="8232" y="12227"/>
                </a:lnTo>
                <a:lnTo>
                  <a:pt x="8232" y="12227"/>
                </a:lnTo>
                <a:lnTo>
                  <a:pt x="8086" y="12154"/>
                </a:lnTo>
                <a:lnTo>
                  <a:pt x="7916" y="12105"/>
                </a:lnTo>
                <a:lnTo>
                  <a:pt x="7721" y="12081"/>
                </a:lnTo>
                <a:lnTo>
                  <a:pt x="7550" y="12081"/>
                </a:lnTo>
                <a:lnTo>
                  <a:pt x="7380" y="12081"/>
                </a:lnTo>
                <a:lnTo>
                  <a:pt x="7185" y="12105"/>
                </a:lnTo>
                <a:lnTo>
                  <a:pt x="7015" y="12154"/>
                </a:lnTo>
                <a:lnTo>
                  <a:pt x="6868" y="12227"/>
                </a:lnTo>
                <a:lnTo>
                  <a:pt x="3313" y="14321"/>
                </a:lnTo>
                <a:lnTo>
                  <a:pt x="3313" y="14321"/>
                </a:lnTo>
                <a:lnTo>
                  <a:pt x="3191" y="14370"/>
                </a:lnTo>
                <a:lnTo>
                  <a:pt x="3069" y="14419"/>
                </a:lnTo>
                <a:lnTo>
                  <a:pt x="2972" y="14394"/>
                </a:lnTo>
                <a:lnTo>
                  <a:pt x="2874" y="14370"/>
                </a:lnTo>
                <a:lnTo>
                  <a:pt x="2826" y="14297"/>
                </a:lnTo>
                <a:lnTo>
                  <a:pt x="2801" y="14200"/>
                </a:lnTo>
                <a:lnTo>
                  <a:pt x="2777" y="14102"/>
                </a:lnTo>
                <a:lnTo>
                  <a:pt x="2801" y="13956"/>
                </a:lnTo>
                <a:lnTo>
                  <a:pt x="3678" y="9913"/>
                </a:lnTo>
                <a:lnTo>
                  <a:pt x="3678" y="9913"/>
                </a:lnTo>
                <a:lnTo>
                  <a:pt x="3702" y="9743"/>
                </a:lnTo>
                <a:lnTo>
                  <a:pt x="3702" y="9572"/>
                </a:lnTo>
                <a:lnTo>
                  <a:pt x="3678" y="9402"/>
                </a:lnTo>
                <a:lnTo>
                  <a:pt x="3629" y="9231"/>
                </a:lnTo>
                <a:lnTo>
                  <a:pt x="3556" y="9061"/>
                </a:lnTo>
                <a:lnTo>
                  <a:pt x="3483" y="8890"/>
                </a:lnTo>
                <a:lnTo>
                  <a:pt x="3386" y="8744"/>
                </a:lnTo>
                <a:lnTo>
                  <a:pt x="3264" y="8622"/>
                </a:lnTo>
                <a:lnTo>
                  <a:pt x="195" y="5895"/>
                </a:lnTo>
                <a:lnTo>
                  <a:pt x="195" y="5895"/>
                </a:lnTo>
                <a:lnTo>
                  <a:pt x="73" y="5773"/>
                </a:lnTo>
                <a:lnTo>
                  <a:pt x="25" y="5675"/>
                </a:lnTo>
                <a:lnTo>
                  <a:pt x="0" y="5578"/>
                </a:lnTo>
                <a:lnTo>
                  <a:pt x="0" y="5505"/>
                </a:lnTo>
                <a:lnTo>
                  <a:pt x="49" y="5407"/>
                </a:lnTo>
                <a:lnTo>
                  <a:pt x="122" y="5359"/>
                </a:lnTo>
                <a:lnTo>
                  <a:pt x="244" y="5310"/>
                </a:lnTo>
                <a:lnTo>
                  <a:pt x="390" y="5286"/>
                </a:lnTo>
                <a:lnTo>
                  <a:pt x="4482" y="4872"/>
                </a:lnTo>
                <a:lnTo>
                  <a:pt x="4482" y="4872"/>
                </a:lnTo>
                <a:lnTo>
                  <a:pt x="4652" y="4847"/>
                </a:lnTo>
                <a:lnTo>
                  <a:pt x="4798" y="4774"/>
                </a:lnTo>
                <a:lnTo>
                  <a:pt x="4969" y="4701"/>
                </a:lnTo>
                <a:lnTo>
                  <a:pt x="5115" y="4604"/>
                </a:lnTo>
                <a:lnTo>
                  <a:pt x="5261" y="4482"/>
                </a:lnTo>
                <a:lnTo>
                  <a:pt x="5383" y="4360"/>
                </a:lnTo>
                <a:lnTo>
                  <a:pt x="5505" y="4214"/>
                </a:lnTo>
                <a:lnTo>
                  <a:pt x="5578" y="4092"/>
                </a:lnTo>
                <a:lnTo>
                  <a:pt x="7234" y="293"/>
                </a:lnTo>
                <a:close/>
              </a:path>
            </a:pathLst>
          </a:custGeom>
          <a:noFill/>
          <a:ln w="19050" cap="rnd" cmpd="sng">
            <a:solidFill>
              <a:srgbClr val="FF9800"/>
            </a:solidFill>
            <a:prstDash val="solid"/>
            <a:round/>
            <a:headEnd type="none" w="med" len="med"/>
            <a:tailEnd type="none" w="med" len="med"/>
          </a:ln>
        </p:spPr>
        <p:txBody>
          <a:bodyPr wrap="square" lIns="91425" tIns="91425" rIns="91425" bIns="91425" anchor="ctr" anchorCtr="0">
            <a:noAutofit/>
          </a:bodyPr>
          <a:lstStyle/>
          <a:p>
            <a:pPr marL="0" lvl="0" indent="0">
              <a:spcBef>
                <a:spcPts val="0"/>
              </a:spcBef>
              <a:spcAft>
                <a:spcPts val="0"/>
              </a:spcAft>
              <a:buNone/>
            </a:pPr>
            <a:endParaRPr/>
          </a:p>
        </p:txBody>
      </p:sp>
      <p:sp>
        <p:nvSpPr>
          <p:cNvPr id="225" name="Shape 225"/>
          <p:cNvSpPr/>
          <p:nvPr/>
        </p:nvSpPr>
        <p:spPr>
          <a:xfrm rot="1280149">
            <a:off x="6130690" y="1460796"/>
            <a:ext cx="150975" cy="144204"/>
          </a:xfrm>
          <a:custGeom>
            <a:avLst/>
            <a:gdLst/>
            <a:ahLst/>
            <a:cxnLst/>
            <a:rect l="0" t="0" r="0" b="0"/>
            <a:pathLst>
              <a:path w="15101" h="14419" fill="none" extrusionOk="0">
                <a:moveTo>
                  <a:pt x="7234" y="293"/>
                </a:moveTo>
                <a:lnTo>
                  <a:pt x="7234" y="293"/>
                </a:lnTo>
                <a:lnTo>
                  <a:pt x="7307" y="171"/>
                </a:lnTo>
                <a:lnTo>
                  <a:pt x="7380" y="74"/>
                </a:lnTo>
                <a:lnTo>
                  <a:pt x="7477" y="25"/>
                </a:lnTo>
                <a:lnTo>
                  <a:pt x="7550" y="1"/>
                </a:lnTo>
                <a:lnTo>
                  <a:pt x="7623" y="25"/>
                </a:lnTo>
                <a:lnTo>
                  <a:pt x="7721" y="74"/>
                </a:lnTo>
                <a:lnTo>
                  <a:pt x="7794" y="171"/>
                </a:lnTo>
                <a:lnTo>
                  <a:pt x="7867" y="293"/>
                </a:lnTo>
                <a:lnTo>
                  <a:pt x="9523" y="4092"/>
                </a:lnTo>
                <a:lnTo>
                  <a:pt x="9523" y="4092"/>
                </a:lnTo>
                <a:lnTo>
                  <a:pt x="9596" y="4214"/>
                </a:lnTo>
                <a:lnTo>
                  <a:pt x="9718" y="4360"/>
                </a:lnTo>
                <a:lnTo>
                  <a:pt x="9840" y="4482"/>
                </a:lnTo>
                <a:lnTo>
                  <a:pt x="9986" y="4604"/>
                </a:lnTo>
                <a:lnTo>
                  <a:pt x="10132" y="4701"/>
                </a:lnTo>
                <a:lnTo>
                  <a:pt x="10302" y="4774"/>
                </a:lnTo>
                <a:lnTo>
                  <a:pt x="10449" y="4847"/>
                </a:lnTo>
                <a:lnTo>
                  <a:pt x="10619" y="4872"/>
                </a:lnTo>
                <a:lnTo>
                  <a:pt x="14711" y="5286"/>
                </a:lnTo>
                <a:lnTo>
                  <a:pt x="14711" y="5286"/>
                </a:lnTo>
                <a:lnTo>
                  <a:pt x="14857" y="5310"/>
                </a:lnTo>
                <a:lnTo>
                  <a:pt x="14979" y="5359"/>
                </a:lnTo>
                <a:lnTo>
                  <a:pt x="15052" y="5407"/>
                </a:lnTo>
                <a:lnTo>
                  <a:pt x="15100" y="5505"/>
                </a:lnTo>
                <a:lnTo>
                  <a:pt x="15100" y="5578"/>
                </a:lnTo>
                <a:lnTo>
                  <a:pt x="15076" y="5675"/>
                </a:lnTo>
                <a:lnTo>
                  <a:pt x="15027" y="5773"/>
                </a:lnTo>
                <a:lnTo>
                  <a:pt x="14906" y="5895"/>
                </a:lnTo>
                <a:lnTo>
                  <a:pt x="11837" y="8622"/>
                </a:lnTo>
                <a:lnTo>
                  <a:pt x="11837" y="8622"/>
                </a:lnTo>
                <a:lnTo>
                  <a:pt x="11715" y="8744"/>
                </a:lnTo>
                <a:lnTo>
                  <a:pt x="11618" y="8890"/>
                </a:lnTo>
                <a:lnTo>
                  <a:pt x="11545" y="9061"/>
                </a:lnTo>
                <a:lnTo>
                  <a:pt x="11472" y="9231"/>
                </a:lnTo>
                <a:lnTo>
                  <a:pt x="11423" y="9402"/>
                </a:lnTo>
                <a:lnTo>
                  <a:pt x="11398" y="9572"/>
                </a:lnTo>
                <a:lnTo>
                  <a:pt x="11398" y="9743"/>
                </a:lnTo>
                <a:lnTo>
                  <a:pt x="11423" y="9913"/>
                </a:lnTo>
                <a:lnTo>
                  <a:pt x="12300" y="13956"/>
                </a:lnTo>
                <a:lnTo>
                  <a:pt x="12300" y="13956"/>
                </a:lnTo>
                <a:lnTo>
                  <a:pt x="12324" y="14102"/>
                </a:lnTo>
                <a:lnTo>
                  <a:pt x="12300" y="14200"/>
                </a:lnTo>
                <a:lnTo>
                  <a:pt x="12275" y="14297"/>
                </a:lnTo>
                <a:lnTo>
                  <a:pt x="12227" y="14370"/>
                </a:lnTo>
                <a:lnTo>
                  <a:pt x="12129" y="14394"/>
                </a:lnTo>
                <a:lnTo>
                  <a:pt x="12032" y="14419"/>
                </a:lnTo>
                <a:lnTo>
                  <a:pt x="11910" y="14370"/>
                </a:lnTo>
                <a:lnTo>
                  <a:pt x="11788" y="14321"/>
                </a:lnTo>
                <a:lnTo>
                  <a:pt x="8232" y="12227"/>
                </a:lnTo>
                <a:lnTo>
                  <a:pt x="8232" y="12227"/>
                </a:lnTo>
                <a:lnTo>
                  <a:pt x="8086" y="12154"/>
                </a:lnTo>
                <a:lnTo>
                  <a:pt x="7916" y="12105"/>
                </a:lnTo>
                <a:lnTo>
                  <a:pt x="7721" y="12081"/>
                </a:lnTo>
                <a:lnTo>
                  <a:pt x="7550" y="12081"/>
                </a:lnTo>
                <a:lnTo>
                  <a:pt x="7380" y="12081"/>
                </a:lnTo>
                <a:lnTo>
                  <a:pt x="7185" y="12105"/>
                </a:lnTo>
                <a:lnTo>
                  <a:pt x="7015" y="12154"/>
                </a:lnTo>
                <a:lnTo>
                  <a:pt x="6868" y="12227"/>
                </a:lnTo>
                <a:lnTo>
                  <a:pt x="3313" y="14321"/>
                </a:lnTo>
                <a:lnTo>
                  <a:pt x="3313" y="14321"/>
                </a:lnTo>
                <a:lnTo>
                  <a:pt x="3191" y="14370"/>
                </a:lnTo>
                <a:lnTo>
                  <a:pt x="3069" y="14419"/>
                </a:lnTo>
                <a:lnTo>
                  <a:pt x="2972" y="14394"/>
                </a:lnTo>
                <a:lnTo>
                  <a:pt x="2874" y="14370"/>
                </a:lnTo>
                <a:lnTo>
                  <a:pt x="2826" y="14297"/>
                </a:lnTo>
                <a:lnTo>
                  <a:pt x="2801" y="14200"/>
                </a:lnTo>
                <a:lnTo>
                  <a:pt x="2777" y="14102"/>
                </a:lnTo>
                <a:lnTo>
                  <a:pt x="2801" y="13956"/>
                </a:lnTo>
                <a:lnTo>
                  <a:pt x="3678" y="9913"/>
                </a:lnTo>
                <a:lnTo>
                  <a:pt x="3678" y="9913"/>
                </a:lnTo>
                <a:lnTo>
                  <a:pt x="3702" y="9743"/>
                </a:lnTo>
                <a:lnTo>
                  <a:pt x="3702" y="9572"/>
                </a:lnTo>
                <a:lnTo>
                  <a:pt x="3678" y="9402"/>
                </a:lnTo>
                <a:lnTo>
                  <a:pt x="3629" y="9231"/>
                </a:lnTo>
                <a:lnTo>
                  <a:pt x="3556" y="9061"/>
                </a:lnTo>
                <a:lnTo>
                  <a:pt x="3483" y="8890"/>
                </a:lnTo>
                <a:lnTo>
                  <a:pt x="3386" y="8744"/>
                </a:lnTo>
                <a:lnTo>
                  <a:pt x="3264" y="8622"/>
                </a:lnTo>
                <a:lnTo>
                  <a:pt x="195" y="5895"/>
                </a:lnTo>
                <a:lnTo>
                  <a:pt x="195" y="5895"/>
                </a:lnTo>
                <a:lnTo>
                  <a:pt x="73" y="5773"/>
                </a:lnTo>
                <a:lnTo>
                  <a:pt x="25" y="5675"/>
                </a:lnTo>
                <a:lnTo>
                  <a:pt x="0" y="5578"/>
                </a:lnTo>
                <a:lnTo>
                  <a:pt x="0" y="5505"/>
                </a:lnTo>
                <a:lnTo>
                  <a:pt x="49" y="5407"/>
                </a:lnTo>
                <a:lnTo>
                  <a:pt x="122" y="5359"/>
                </a:lnTo>
                <a:lnTo>
                  <a:pt x="244" y="5310"/>
                </a:lnTo>
                <a:lnTo>
                  <a:pt x="390" y="5286"/>
                </a:lnTo>
                <a:lnTo>
                  <a:pt x="4482" y="4872"/>
                </a:lnTo>
                <a:lnTo>
                  <a:pt x="4482" y="4872"/>
                </a:lnTo>
                <a:lnTo>
                  <a:pt x="4652" y="4847"/>
                </a:lnTo>
                <a:lnTo>
                  <a:pt x="4798" y="4774"/>
                </a:lnTo>
                <a:lnTo>
                  <a:pt x="4969" y="4701"/>
                </a:lnTo>
                <a:lnTo>
                  <a:pt x="5115" y="4604"/>
                </a:lnTo>
                <a:lnTo>
                  <a:pt x="5261" y="4482"/>
                </a:lnTo>
                <a:lnTo>
                  <a:pt x="5383" y="4360"/>
                </a:lnTo>
                <a:lnTo>
                  <a:pt x="5505" y="4214"/>
                </a:lnTo>
                <a:lnTo>
                  <a:pt x="5578" y="4092"/>
                </a:lnTo>
                <a:lnTo>
                  <a:pt x="7234" y="293"/>
                </a:lnTo>
                <a:close/>
              </a:path>
            </a:pathLst>
          </a:custGeom>
          <a:noFill/>
          <a:ln w="19050" cap="rnd" cmpd="sng">
            <a:solidFill>
              <a:srgbClr val="FF9800"/>
            </a:solidFill>
            <a:prstDash val="solid"/>
            <a:round/>
            <a:headEnd type="none" w="med" len="med"/>
            <a:tailEnd type="none" w="med" len="med"/>
          </a:ln>
        </p:spPr>
        <p:txBody>
          <a:bodyPr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252747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01EE24E-E3B5-4FAB-A028-BD8A72476B8A}"/>
              </a:ext>
            </a:extLst>
          </p:cNvPr>
          <p:cNvSpPr>
            <a:spLocks noGrp="1"/>
          </p:cNvSpPr>
          <p:nvPr>
            <p:ph type="title"/>
          </p:nvPr>
        </p:nvSpPr>
        <p:spPr>
          <a:xfrm>
            <a:off x="76200" y="392575"/>
            <a:ext cx="6629400" cy="766200"/>
          </a:xfrm>
        </p:spPr>
        <p:txBody>
          <a:bodyPr/>
          <a:lstStyle/>
          <a:p>
            <a:r>
              <a:rPr lang="en-US" sz="2400" b="1" dirty="0">
                <a:solidFill>
                  <a:schemeClr val="bg1"/>
                </a:solidFill>
                <a:latin typeface="Calisto MT" panose="02040603050505030304" pitchFamily="18" charset="0"/>
              </a:rPr>
              <a:t>THE CODE OF ETHICS FOR MEDIATORS CONT’D</a:t>
            </a:r>
            <a:endParaRPr lang="en-GH" sz="2400" b="1" dirty="0">
              <a:solidFill>
                <a:schemeClr val="bg1"/>
              </a:solidFill>
              <a:latin typeface="Calisto MT" panose="02040603050505030304" pitchFamily="18" charset="0"/>
            </a:endParaRPr>
          </a:p>
        </p:txBody>
      </p:sp>
      <p:sp>
        <p:nvSpPr>
          <p:cNvPr id="9" name="Text Placeholder 8">
            <a:extLst>
              <a:ext uri="{FF2B5EF4-FFF2-40B4-BE49-F238E27FC236}">
                <a16:creationId xmlns:a16="http://schemas.microsoft.com/office/drawing/2014/main" id="{C8D6A68C-4940-4203-B851-06DEA0DBCCF7}"/>
              </a:ext>
            </a:extLst>
          </p:cNvPr>
          <p:cNvSpPr>
            <a:spLocks noGrp="1"/>
          </p:cNvSpPr>
          <p:nvPr>
            <p:ph type="body" idx="4294967295"/>
          </p:nvPr>
        </p:nvSpPr>
        <p:spPr>
          <a:xfrm>
            <a:off x="228600" y="1428750"/>
            <a:ext cx="7772400" cy="3145500"/>
          </a:xfrm>
          <a:prstGeom prst="rect">
            <a:avLst/>
          </a:prstGeom>
        </p:spPr>
        <p:txBody>
          <a:bodyPr/>
          <a:lstStyle/>
          <a:p>
            <a:pPr marL="533400" indent="-457200" algn="just">
              <a:buClr>
                <a:schemeClr val="accent1">
                  <a:lumMod val="50000"/>
                </a:schemeClr>
              </a:buClr>
              <a:buFont typeface="+mj-lt"/>
              <a:buAutoNum type="alphaLcParenR" startAt="2"/>
            </a:pPr>
            <a:r>
              <a:rPr lang="en-US" sz="2400" dirty="0">
                <a:latin typeface="Calisto MT" panose="02040603050505030304" pitchFamily="18" charset="0"/>
              </a:rPr>
              <a:t>A mediator shall not undermine party self-determination by any party for reasons such as higher settlement rates, egos, increased fees, or outside pressures from court personnel, program administrators, provider organizations, the media or others. </a:t>
            </a:r>
          </a:p>
        </p:txBody>
      </p:sp>
      <p:sp>
        <p:nvSpPr>
          <p:cNvPr id="4" name="Slide Number Placeholder 3">
            <a:extLst>
              <a:ext uri="{FF2B5EF4-FFF2-40B4-BE49-F238E27FC236}">
                <a16:creationId xmlns:a16="http://schemas.microsoft.com/office/drawing/2014/main" id="{235CEA98-0467-4C7E-B141-72589FD96E4B}"/>
              </a:ext>
            </a:extLst>
          </p:cNvPr>
          <p:cNvSpPr>
            <a:spLocks noGrp="1"/>
          </p:cNvSpPr>
          <p:nvPr>
            <p:ph type="sldNum" idx="12"/>
          </p:nvPr>
        </p:nvSpPr>
        <p:spPr/>
        <p:txBody>
          <a:bodyPr/>
          <a:lstStyle/>
          <a:p>
            <a:pPr marL="0" lvl="0" indent="0">
              <a:spcBef>
                <a:spcPts val="0"/>
              </a:spcBef>
              <a:spcAft>
                <a:spcPts val="0"/>
              </a:spcAft>
              <a:buNone/>
            </a:pPr>
            <a:r>
              <a:rPr lang="en-US" dirty="0"/>
              <a:t>3</a:t>
            </a:r>
          </a:p>
        </p:txBody>
      </p:sp>
    </p:spTree>
    <p:extLst>
      <p:ext uri="{BB962C8B-B14F-4D97-AF65-F5344CB8AC3E}">
        <p14:creationId xmlns:p14="http://schemas.microsoft.com/office/powerpoint/2010/main" val="2926305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 y="361950"/>
            <a:ext cx="6477000" cy="7620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152400" y="1326300"/>
            <a:ext cx="8032750" cy="3468000"/>
          </a:xfrm>
          <a:prstGeom prst="rect">
            <a:avLst/>
          </a:prstGeom>
        </p:spPr>
        <p:txBody>
          <a:bodyPr/>
          <a:lstStyle/>
          <a:p>
            <a:pPr marL="76200" indent="0" algn="ctr">
              <a:buNone/>
            </a:pPr>
            <a:r>
              <a:rPr lang="en-US" sz="2400" b="1" dirty="0">
                <a:latin typeface="Calisto MT" panose="02040603050505030304" pitchFamily="18" charset="0"/>
              </a:rPr>
              <a:t>STANDARD II. </a:t>
            </a:r>
          </a:p>
          <a:p>
            <a:pPr marL="76200" indent="0" algn="just">
              <a:buNone/>
            </a:pPr>
            <a:r>
              <a:rPr lang="en-US" sz="2400" b="1" dirty="0">
                <a:latin typeface="Calisto MT" panose="02040603050505030304" pitchFamily="18" charset="0"/>
              </a:rPr>
              <a:t>Impartiality </a:t>
            </a:r>
            <a:endParaRPr lang="en-US" sz="2400" dirty="0">
              <a:latin typeface="Calisto MT" panose="02040603050505030304" pitchFamily="18" charset="0"/>
            </a:endParaRPr>
          </a:p>
          <a:p>
            <a:pPr marL="533400" indent="-457200" algn="just">
              <a:buClr>
                <a:schemeClr val="accent1">
                  <a:lumMod val="50000"/>
                </a:schemeClr>
              </a:buClr>
              <a:buFont typeface="+mj-lt"/>
              <a:buAutoNum type="alphaLcParenR"/>
            </a:pPr>
            <a:r>
              <a:rPr lang="en-US" sz="2400" dirty="0">
                <a:latin typeface="Calisto MT" panose="02040603050505030304" pitchFamily="18" charset="0"/>
              </a:rPr>
              <a:t>A mediator shall decline a mediation if the mediator cannot conduct it in an impartial manner. Impartiality means freedom from favoritism, bias or prejudice. </a:t>
            </a:r>
          </a:p>
          <a:p>
            <a:pPr marL="533400" indent="-457200" algn="just">
              <a:buClr>
                <a:schemeClr val="accent1">
                  <a:lumMod val="50000"/>
                </a:schemeClr>
              </a:buClr>
              <a:buFont typeface="+mj-lt"/>
              <a:buAutoNum type="alphaLcParenR"/>
            </a:pPr>
            <a:endParaRPr lang="en-US" sz="2400" dirty="0">
              <a:latin typeface="Calisto MT" panose="02040603050505030304" pitchFamily="18" charset="0"/>
            </a:endParaRPr>
          </a:p>
          <a:p>
            <a:pPr marL="533400" indent="-457200" algn="just">
              <a:buClr>
                <a:schemeClr val="accent1">
                  <a:lumMod val="50000"/>
                </a:schemeClr>
              </a:buClr>
              <a:buFont typeface="+mj-lt"/>
              <a:buAutoNum type="alphaLcParenR"/>
            </a:pPr>
            <a:r>
              <a:rPr lang="en-US" sz="2400" dirty="0">
                <a:latin typeface="Calisto MT" panose="02040603050505030304" pitchFamily="18" charset="0"/>
              </a:rPr>
              <a:t>A mediator shall conduct a mediation in an impartial manner and avoid conduct that gives the appearance of partiality. </a:t>
            </a:r>
          </a:p>
          <a:p>
            <a:pPr marL="533400" indent="-457200" algn="just">
              <a:buClr>
                <a:schemeClr val="accent1">
                  <a:lumMod val="50000"/>
                </a:schemeClr>
              </a:buClr>
              <a:buFont typeface="+mj-lt"/>
              <a:buAutoNum type="alphaLcParenR"/>
            </a:pPr>
            <a:endParaRPr lang="en-US" sz="2400" dirty="0">
              <a:latin typeface="Calisto MT" panose="02040603050505030304" pitchFamily="18" charset="0"/>
            </a:endParaRPr>
          </a:p>
          <a:p>
            <a:pPr marL="76200" indent="0">
              <a:buNone/>
            </a:pPr>
            <a:endParaRPr lang="en-US" sz="3200" dirty="0">
              <a:latin typeface="Calisto MT" panose="02040603050505030304" pitchFamily="18" charset="0"/>
            </a:endParaRPr>
          </a:p>
        </p:txBody>
      </p:sp>
      <p:sp>
        <p:nvSpPr>
          <p:cNvPr id="4" name="Slide Number Placeholder 3"/>
          <p:cNvSpPr>
            <a:spLocks noGrp="1"/>
          </p:cNvSpPr>
          <p:nvPr>
            <p:ph type="sldNum" idx="12"/>
          </p:nvPr>
        </p:nvSpPr>
        <p:spPr/>
        <p:txBody>
          <a:bodyPr/>
          <a:lstStyle/>
          <a:p>
            <a:pPr marL="0" lvl="0" indent="0">
              <a:spcBef>
                <a:spcPts val="0"/>
              </a:spcBef>
              <a:spcAft>
                <a:spcPts val="0"/>
              </a:spcAft>
              <a:buNone/>
            </a:pPr>
            <a:r>
              <a:rPr lang="en-GB" dirty="0"/>
              <a:t>4</a:t>
            </a:r>
            <a:endParaRPr lang="en-US" dirty="0"/>
          </a:p>
        </p:txBody>
      </p:sp>
    </p:spTree>
    <p:extLst>
      <p:ext uri="{BB962C8B-B14F-4D97-AF65-F5344CB8AC3E}">
        <p14:creationId xmlns:p14="http://schemas.microsoft.com/office/powerpoint/2010/main" val="2451913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61950"/>
            <a:ext cx="6400799" cy="8382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19050" y="1428750"/>
            <a:ext cx="8153400" cy="4495800"/>
          </a:xfrm>
          <a:prstGeom prst="rect">
            <a:avLst/>
          </a:prstGeom>
        </p:spPr>
        <p:txBody>
          <a:bodyPr/>
          <a:lstStyle/>
          <a:p>
            <a:pPr marL="533400" indent="-457200" algn="just">
              <a:buClr>
                <a:schemeClr val="accent1">
                  <a:lumMod val="50000"/>
                </a:schemeClr>
              </a:buClr>
              <a:buFont typeface="+mj-lt"/>
              <a:buAutoNum type="arabicPeriod"/>
            </a:pPr>
            <a:r>
              <a:rPr lang="en-US" sz="2400" dirty="0">
                <a:latin typeface="Calisto MT" panose="02040603050505030304" pitchFamily="18" charset="0"/>
              </a:rPr>
              <a:t>A mediator should not act with partiality or prejudice based on any participant’s personal characteristics, background, values and beliefs, or performance at a mediation, or any other reason. </a:t>
            </a:r>
          </a:p>
          <a:p>
            <a:pPr marL="533400" indent="-457200" algn="just">
              <a:buClr>
                <a:schemeClr val="accent1">
                  <a:lumMod val="50000"/>
                </a:schemeClr>
              </a:buClr>
              <a:buFont typeface="+mj-lt"/>
              <a:buAutoNum type="arabicPeriod"/>
            </a:pPr>
            <a:endParaRPr lang="en-US" sz="2400" dirty="0">
              <a:latin typeface="Calisto MT" panose="02040603050505030304" pitchFamily="18" charset="0"/>
            </a:endParaRPr>
          </a:p>
          <a:p>
            <a:pPr marL="533400" indent="-457200" algn="just">
              <a:buClr>
                <a:schemeClr val="accent1">
                  <a:lumMod val="50000"/>
                </a:schemeClr>
              </a:buClr>
              <a:buFont typeface="+mj-lt"/>
              <a:buAutoNum type="arabicPeriod"/>
            </a:pPr>
            <a:r>
              <a:rPr lang="en-US" sz="2400" dirty="0">
                <a:latin typeface="Calisto MT" panose="02040603050505030304" pitchFamily="18" charset="0"/>
              </a:rPr>
              <a:t>A mediator should neither give nor accept a gift, favor, loan or other item of value that raises a question as to the mediator’s actual or perceived impartiality. </a:t>
            </a:r>
          </a:p>
          <a:p>
            <a:pPr marL="533400" indent="-457200" algn="just">
              <a:buClr>
                <a:schemeClr val="accent1">
                  <a:lumMod val="50000"/>
                </a:schemeClr>
              </a:buClr>
              <a:buFont typeface="+mj-lt"/>
              <a:buAutoNum type="arabicPeriod"/>
            </a:pPr>
            <a:endParaRPr lang="en-US" sz="2400" dirty="0">
              <a:latin typeface="Calisto MT" panose="02040603050505030304" pitchFamily="18" charset="0"/>
            </a:endParaRPr>
          </a:p>
          <a:p>
            <a:pPr marL="533400" indent="-457200" algn="just">
              <a:buClr>
                <a:schemeClr val="accent1">
                  <a:lumMod val="50000"/>
                </a:schemeClr>
              </a:buClr>
              <a:buFont typeface="+mj-lt"/>
              <a:buAutoNum type="arabicPeriod"/>
            </a:pPr>
            <a:endParaRPr lang="en-US" dirty="0">
              <a:latin typeface="Calisto MT" panose="02040603050505030304" pitchFamily="18" charset="0"/>
            </a:endParaRPr>
          </a:p>
          <a:p>
            <a:pPr marL="533400" indent="-457200" algn="just">
              <a:buClr>
                <a:schemeClr val="accent1">
                  <a:lumMod val="50000"/>
                </a:schemeClr>
              </a:buClr>
              <a:buFont typeface="+mj-lt"/>
              <a:buAutoNum type="arabicPeriod"/>
            </a:pPr>
            <a:endParaRPr lang="en-US" dirty="0">
              <a:latin typeface="Calisto MT" panose="02040603050505030304" pitchFamily="18" charset="0"/>
            </a:endParaRPr>
          </a:p>
        </p:txBody>
      </p:sp>
      <p:sp>
        <p:nvSpPr>
          <p:cNvPr id="4" name="Slide Number Placeholder 3"/>
          <p:cNvSpPr>
            <a:spLocks noGrp="1"/>
          </p:cNvSpPr>
          <p:nvPr>
            <p:ph type="sldNum" idx="12"/>
          </p:nvPr>
        </p:nvSpPr>
        <p:spPr/>
        <p:txBody>
          <a:bodyPr/>
          <a:lstStyle/>
          <a:p>
            <a:pPr marL="0" lvl="0" indent="0">
              <a:spcBef>
                <a:spcPts val="0"/>
              </a:spcBef>
              <a:spcAft>
                <a:spcPts val="0"/>
              </a:spcAft>
              <a:buNone/>
            </a:pPr>
            <a:r>
              <a:rPr lang="en-GB" dirty="0"/>
              <a:t>5</a:t>
            </a:r>
            <a:endParaRPr lang="en-US" dirty="0"/>
          </a:p>
        </p:txBody>
      </p:sp>
    </p:spTree>
    <p:extLst>
      <p:ext uri="{BB962C8B-B14F-4D97-AF65-F5344CB8AC3E}">
        <p14:creationId xmlns:p14="http://schemas.microsoft.com/office/powerpoint/2010/main" val="1923074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61950"/>
            <a:ext cx="6705599" cy="8382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19050" y="1428750"/>
            <a:ext cx="8153400" cy="4495800"/>
          </a:xfrm>
          <a:prstGeom prst="rect">
            <a:avLst/>
          </a:prstGeom>
        </p:spPr>
        <p:txBody>
          <a:bodyPr/>
          <a:lstStyle/>
          <a:p>
            <a:pPr marL="533400" indent="-457200" algn="just">
              <a:buClr>
                <a:schemeClr val="accent1">
                  <a:lumMod val="50000"/>
                </a:schemeClr>
              </a:buClr>
              <a:buFont typeface="+mj-lt"/>
              <a:buAutoNum type="arabicPeriod" startAt="3"/>
            </a:pPr>
            <a:r>
              <a:rPr lang="en-US" sz="2400" dirty="0">
                <a:latin typeface="Calisto MT" panose="02040603050505030304" pitchFamily="18" charset="0"/>
              </a:rPr>
              <a:t>A mediator may accept or give de minimis gifts or incidental items or services that are provided to facilitate a mediation or respect cultural norms so long as such practices do not raise questions as to a mediator’s actual or perceived impartiality. </a:t>
            </a:r>
          </a:p>
          <a:p>
            <a:pPr marL="533400" indent="-457200" algn="just">
              <a:buClr>
                <a:schemeClr val="accent1">
                  <a:lumMod val="50000"/>
                </a:schemeClr>
              </a:buClr>
              <a:buFont typeface="+mj-lt"/>
              <a:buAutoNum type="arabicPeriod"/>
            </a:pPr>
            <a:endParaRPr lang="en-US" sz="2400" dirty="0">
              <a:latin typeface="Calisto MT" panose="02040603050505030304" pitchFamily="18" charset="0"/>
            </a:endParaRPr>
          </a:p>
          <a:p>
            <a:pPr marL="533400" indent="-457200" algn="just">
              <a:buClr>
                <a:schemeClr val="accent1">
                  <a:lumMod val="50000"/>
                </a:schemeClr>
              </a:buClr>
              <a:buFont typeface="+mj-lt"/>
              <a:buAutoNum type="alphaLcParenR" startAt="3"/>
            </a:pPr>
            <a:r>
              <a:rPr lang="en-US" sz="2400" dirty="0">
                <a:latin typeface="Calisto MT" panose="02040603050505030304" pitchFamily="18" charset="0"/>
              </a:rPr>
              <a:t>If at any time a mediator is unable to conduct a mediation in an impartial manner, the mediator shall withdraw. </a:t>
            </a:r>
          </a:p>
          <a:p>
            <a:pPr marL="533400" indent="-457200" algn="just">
              <a:buClr>
                <a:schemeClr val="accent1">
                  <a:lumMod val="50000"/>
                </a:schemeClr>
              </a:buClr>
              <a:buFont typeface="+mj-lt"/>
              <a:buAutoNum type="arabicPeriod"/>
            </a:pPr>
            <a:endParaRPr lang="en-US" sz="2400" dirty="0">
              <a:latin typeface="Calisto MT" panose="02040603050505030304" pitchFamily="18" charset="0"/>
            </a:endParaRPr>
          </a:p>
          <a:p>
            <a:pPr marL="533400" indent="-457200" algn="just">
              <a:buClr>
                <a:schemeClr val="accent1">
                  <a:lumMod val="50000"/>
                </a:schemeClr>
              </a:buClr>
              <a:buFont typeface="+mj-lt"/>
              <a:buAutoNum type="arabicPeriod"/>
            </a:pPr>
            <a:endParaRPr lang="en-US" dirty="0">
              <a:latin typeface="Calisto MT" panose="02040603050505030304" pitchFamily="18" charset="0"/>
            </a:endParaRPr>
          </a:p>
          <a:p>
            <a:pPr marL="533400" indent="-457200" algn="just">
              <a:buClr>
                <a:schemeClr val="accent1">
                  <a:lumMod val="50000"/>
                </a:schemeClr>
              </a:buClr>
              <a:buFont typeface="+mj-lt"/>
              <a:buAutoNum type="arabicPeriod"/>
            </a:pPr>
            <a:endParaRPr lang="en-US" dirty="0">
              <a:latin typeface="Calisto MT" panose="02040603050505030304" pitchFamily="18" charset="0"/>
            </a:endParaRPr>
          </a:p>
        </p:txBody>
      </p:sp>
      <p:sp>
        <p:nvSpPr>
          <p:cNvPr id="4" name="Slide Number Placeholder 3"/>
          <p:cNvSpPr>
            <a:spLocks noGrp="1"/>
          </p:cNvSpPr>
          <p:nvPr>
            <p:ph type="sldNum" idx="12"/>
          </p:nvPr>
        </p:nvSpPr>
        <p:spPr/>
        <p:txBody>
          <a:bodyPr/>
          <a:lstStyle/>
          <a:p>
            <a:pPr marL="0" lvl="0" indent="0">
              <a:spcBef>
                <a:spcPts val="0"/>
              </a:spcBef>
              <a:spcAft>
                <a:spcPts val="0"/>
              </a:spcAft>
              <a:buNone/>
            </a:pPr>
            <a:r>
              <a:rPr lang="en-GB" dirty="0"/>
              <a:t>6</a:t>
            </a:r>
            <a:endParaRPr lang="en-US" dirty="0"/>
          </a:p>
        </p:txBody>
      </p:sp>
    </p:spTree>
    <p:extLst>
      <p:ext uri="{BB962C8B-B14F-4D97-AF65-F5344CB8AC3E}">
        <p14:creationId xmlns:p14="http://schemas.microsoft.com/office/powerpoint/2010/main" val="1063693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92575"/>
            <a:ext cx="6553200" cy="7662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301216" y="1352550"/>
            <a:ext cx="8781550" cy="3714750"/>
          </a:xfrm>
          <a:prstGeom prst="rect">
            <a:avLst/>
          </a:prstGeom>
        </p:spPr>
        <p:txBody>
          <a:bodyPr/>
          <a:lstStyle/>
          <a:p>
            <a:pPr marL="76200" indent="0" algn="ctr">
              <a:buClr>
                <a:schemeClr val="accent1">
                  <a:lumMod val="50000"/>
                </a:schemeClr>
              </a:buClr>
              <a:buNone/>
            </a:pPr>
            <a:r>
              <a:rPr lang="en-US" sz="2400" b="1" dirty="0">
                <a:latin typeface="Calisto MT" panose="02040603050505030304" pitchFamily="18" charset="0"/>
              </a:rPr>
              <a:t>STANDARD III. </a:t>
            </a:r>
            <a:endParaRPr lang="en-US" sz="2400" dirty="0">
              <a:latin typeface="Calisto MT" panose="02040603050505030304" pitchFamily="18" charset="0"/>
            </a:endParaRPr>
          </a:p>
          <a:p>
            <a:pPr marL="76200" indent="0" algn="just">
              <a:buClr>
                <a:schemeClr val="accent1">
                  <a:lumMod val="50000"/>
                </a:schemeClr>
              </a:buClr>
              <a:buNone/>
            </a:pPr>
            <a:r>
              <a:rPr lang="en-US" sz="2400" b="1" dirty="0">
                <a:latin typeface="Calisto MT" panose="02040603050505030304" pitchFamily="18" charset="0"/>
              </a:rPr>
              <a:t>Conflicts of interest </a:t>
            </a:r>
          </a:p>
          <a:p>
            <a:pPr marL="533400" indent="-457200" algn="just">
              <a:buClr>
                <a:schemeClr val="accent1">
                  <a:lumMod val="50000"/>
                </a:schemeClr>
              </a:buClr>
              <a:buFont typeface="+mj-lt"/>
              <a:buAutoNum type="alphaLcParenR"/>
            </a:pPr>
            <a:r>
              <a:rPr lang="en-US" dirty="0"/>
              <a:t> </a:t>
            </a:r>
            <a:r>
              <a:rPr lang="en-US" sz="2400" dirty="0">
                <a:latin typeface="Calisto MT" panose="02040603050505030304" pitchFamily="18" charset="0"/>
              </a:rPr>
              <a:t>A mediator shall avoid a conflict of interest or the appearance of a conflict of interest during and after a mediation. A conflict of interest can arise from involvement by a mediator with the subject matter of the dispute or from any relationship between a mediator and any mediation participant, whether past or present, personal or professional, that reasonably raises a question of a mediator’s impartiality. </a:t>
            </a:r>
          </a:p>
          <a:p>
            <a:pPr marL="533400" indent="-457200">
              <a:buClr>
                <a:schemeClr val="accent1">
                  <a:lumMod val="50000"/>
                </a:schemeClr>
              </a:buClr>
              <a:buFont typeface="+mj-lt"/>
              <a:buAutoNum type="alphaLcParenR"/>
            </a:pPr>
            <a:endParaRPr lang="en-GH" dirty="0"/>
          </a:p>
          <a:p>
            <a:pPr marL="76200" indent="0" algn="just">
              <a:buClr>
                <a:schemeClr val="accent1">
                  <a:lumMod val="50000"/>
                </a:schemeClr>
              </a:buClr>
              <a:buNone/>
            </a:pPr>
            <a:endParaRPr lang="en-US" sz="3200" dirty="0">
              <a:latin typeface="Calisto MT" panose="02040603050505030304" pitchFamily="18" charset="0"/>
            </a:endParaRPr>
          </a:p>
          <a:p>
            <a:pPr marL="76200" indent="0" algn="just">
              <a:buClr>
                <a:schemeClr val="accent1">
                  <a:lumMod val="50000"/>
                </a:schemeClr>
              </a:buClr>
              <a:buNone/>
            </a:pPr>
            <a:endParaRPr lang="en-US" sz="3200" dirty="0">
              <a:latin typeface="Calisto MT" panose="02040603050505030304" pitchFamily="18" charset="0"/>
            </a:endParaRPr>
          </a:p>
        </p:txBody>
      </p:sp>
      <p:sp>
        <p:nvSpPr>
          <p:cNvPr id="4" name="Slide Number Placeholder 3"/>
          <p:cNvSpPr>
            <a:spLocks noGrp="1"/>
          </p:cNvSpPr>
          <p:nvPr>
            <p:ph type="sldNum" idx="12"/>
          </p:nvPr>
        </p:nvSpPr>
        <p:spPr/>
        <p:txBody>
          <a:bodyPr/>
          <a:lstStyle/>
          <a:p>
            <a:pPr marL="0" lvl="0" indent="0">
              <a:spcBef>
                <a:spcPts val="0"/>
              </a:spcBef>
              <a:spcAft>
                <a:spcPts val="0"/>
              </a:spcAft>
              <a:buNone/>
            </a:pPr>
            <a:r>
              <a:rPr lang="en-GB" dirty="0"/>
              <a:t>7</a:t>
            </a:r>
            <a:endParaRPr lang="en-US" dirty="0"/>
          </a:p>
        </p:txBody>
      </p:sp>
    </p:spTree>
    <p:extLst>
      <p:ext uri="{BB962C8B-B14F-4D97-AF65-F5344CB8AC3E}">
        <p14:creationId xmlns:p14="http://schemas.microsoft.com/office/powerpoint/2010/main" val="1893768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92575"/>
            <a:ext cx="6477000" cy="766200"/>
          </a:xfrm>
        </p:spPr>
        <p:txBody>
          <a:bodyPr/>
          <a:lstStyle/>
          <a:p>
            <a:r>
              <a:rPr lang="en-US" sz="2400" b="1" dirty="0">
                <a:solidFill>
                  <a:schemeClr val="bg1"/>
                </a:solidFill>
                <a:latin typeface="Calisto MT" panose="02040603050505030304" pitchFamily="18" charset="0"/>
              </a:rPr>
              <a:t>THE CODE OF ETHICS FOR MEDIATORS CONT’D</a:t>
            </a:r>
            <a:endParaRPr lang="en-US" sz="2400" b="1" dirty="0">
              <a:solidFill>
                <a:schemeClr val="bg1"/>
              </a:solidFill>
            </a:endParaRPr>
          </a:p>
        </p:txBody>
      </p:sp>
      <p:sp>
        <p:nvSpPr>
          <p:cNvPr id="3" name="Text Placeholder 2"/>
          <p:cNvSpPr>
            <a:spLocks noGrp="1"/>
          </p:cNvSpPr>
          <p:nvPr>
            <p:ph type="body" idx="4294967295"/>
          </p:nvPr>
        </p:nvSpPr>
        <p:spPr>
          <a:xfrm>
            <a:off x="152400" y="1827900"/>
            <a:ext cx="7848600" cy="3124200"/>
          </a:xfrm>
          <a:prstGeom prst="rect">
            <a:avLst/>
          </a:prstGeom>
        </p:spPr>
        <p:txBody>
          <a:bodyPr/>
          <a:lstStyle/>
          <a:p>
            <a:pPr marL="533400" indent="-457200" algn="just">
              <a:buClr>
                <a:schemeClr val="accent1">
                  <a:lumMod val="50000"/>
                </a:schemeClr>
              </a:buClr>
              <a:buFont typeface="+mj-lt"/>
              <a:buAutoNum type="alphaLcParenR" startAt="2"/>
            </a:pPr>
            <a:r>
              <a:rPr lang="en-US" sz="2400" dirty="0">
                <a:latin typeface="Calisto MT" panose="02040603050505030304" pitchFamily="18" charset="0"/>
              </a:rPr>
              <a:t>A mediator shall make a reasonable inquiry to determine whether there are any facts that a reasonable individual would consider likely to create a potential or actual conflict of interest for a mediator. A mediator’s actions necessary to accomplish a reasonable inquiry into potential conflicts of interest may vary based on practice context. </a:t>
            </a:r>
          </a:p>
          <a:p>
            <a:pPr marL="533400" indent="-457200" algn="just">
              <a:buClr>
                <a:schemeClr val="accent1">
                  <a:lumMod val="50000"/>
                </a:schemeClr>
              </a:buClr>
              <a:buFont typeface="+mj-lt"/>
              <a:buAutoNum type="alphaLcParenR" startAt="2"/>
            </a:pPr>
            <a:endParaRPr lang="en-US" sz="3200" dirty="0">
              <a:latin typeface="Calisto MT" panose="02040603050505030304" pitchFamily="18" charset="0"/>
            </a:endParaRPr>
          </a:p>
        </p:txBody>
      </p:sp>
      <p:sp>
        <p:nvSpPr>
          <p:cNvPr id="4" name="Slide Number Placeholder 3"/>
          <p:cNvSpPr>
            <a:spLocks noGrp="1"/>
          </p:cNvSpPr>
          <p:nvPr>
            <p:ph type="sldNum" idx="12"/>
          </p:nvPr>
        </p:nvSpPr>
        <p:spPr/>
        <p:txBody>
          <a:bodyPr/>
          <a:lstStyle/>
          <a:p>
            <a:pPr marL="0" lvl="0" indent="0">
              <a:spcBef>
                <a:spcPts val="0"/>
              </a:spcBef>
              <a:spcAft>
                <a:spcPts val="0"/>
              </a:spcAft>
              <a:buNone/>
            </a:pPr>
            <a:r>
              <a:rPr lang="en-GB" dirty="0"/>
              <a:t>8</a:t>
            </a:r>
            <a:endParaRPr lang="en-US" dirty="0"/>
          </a:p>
        </p:txBody>
      </p:sp>
    </p:spTree>
    <p:extLst>
      <p:ext uri="{BB962C8B-B14F-4D97-AF65-F5344CB8AC3E}">
        <p14:creationId xmlns:p14="http://schemas.microsoft.com/office/powerpoint/2010/main" val="864702822"/>
      </p:ext>
    </p:extLst>
  </p:cSld>
  <p:clrMapOvr>
    <a:masterClrMapping/>
  </p:clrMapOvr>
</p:sld>
</file>

<file path=ppt/theme/theme1.xml><?xml version="1.0" encoding="utf-8"?>
<a:theme xmlns:a="http://schemas.openxmlformats.org/drawingml/2006/main" name="Salerio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Custom 1">
      <a:majorFont>
        <a:latin typeface="Raleway Medium"/>
        <a:ea typeface=""/>
        <a:cs typeface=""/>
      </a:majorFont>
      <a:minorFont>
        <a:latin typeface="Open Sans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5688</TotalTime>
  <Words>2497</Words>
  <Application>Microsoft Office PowerPoint</Application>
  <PresentationFormat>On-screen Show (16:9)</PresentationFormat>
  <Paragraphs>255</Paragraphs>
  <Slides>35</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Times New Roman</vt:lpstr>
      <vt:lpstr>Calisto MT</vt:lpstr>
      <vt:lpstr>Arvo</vt:lpstr>
      <vt:lpstr>Lato Black</vt:lpstr>
      <vt:lpstr>Open Sans Light</vt:lpstr>
      <vt:lpstr>Arial</vt:lpstr>
      <vt:lpstr>Salerio template</vt:lpstr>
      <vt:lpstr>PowerPoint Presentation</vt:lpstr>
      <vt:lpstr>THE CODE OF ETHICS FOR MEDIATORS</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THE CODE OF ETHICS FOR MEDIATORS CONT’D</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ARBITRAL AWARD</dc:title>
  <dc:creator>User</dc:creator>
  <cp:lastModifiedBy>Yaw Nkansah Abankroh</cp:lastModifiedBy>
  <cp:revision>96</cp:revision>
  <dcterms:modified xsi:type="dcterms:W3CDTF">2023-03-29T03:55:55Z</dcterms:modified>
</cp:coreProperties>
</file>